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Spencer Callicott"/>
  <p:cmAuthor clrIdx="1" id="1" initials="" lastIdx="1" name="Jack Fletcher"/>
  <p:cmAuthor clrIdx="2" id="2" initials="" lastIdx="1" name="Landon Casey"/>
  <p:cmAuthor clrIdx="3" id="3" initials="" lastIdx="1" name="Will Carrol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F19F77B-E9F7-482F-8883-9CD9CE4ED7AA}">
  <a:tblStyle styleId="{1F19F77B-E9F7-482F-8883-9CD9CE4ED7A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3.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5.xml"/><Relationship Id="rId44" Type="http://schemas.openxmlformats.org/officeDocument/2006/relationships/font" Target="fonts/Lato-boldItalic.fntdata"/><Relationship Id="rId21" Type="http://schemas.openxmlformats.org/officeDocument/2006/relationships/slide" Target="slides/slide14.xml"/><Relationship Id="rId43" Type="http://schemas.openxmlformats.org/officeDocument/2006/relationships/font" Target="fonts/Lato-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aleway-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aleway-italic.fntdata"/><Relationship Id="rId12" Type="http://schemas.openxmlformats.org/officeDocument/2006/relationships/slide" Target="slides/slide5.xml"/><Relationship Id="rId34" Type="http://schemas.openxmlformats.org/officeDocument/2006/relationships/font" Target="fonts/Raleway-bold.fntdata"/><Relationship Id="rId15" Type="http://schemas.openxmlformats.org/officeDocument/2006/relationships/slide" Target="slides/slide8.xml"/><Relationship Id="rId37" Type="http://schemas.openxmlformats.org/officeDocument/2006/relationships/font" Target="fonts/Roboto-regular.fntdata"/><Relationship Id="rId14" Type="http://schemas.openxmlformats.org/officeDocument/2006/relationships/slide" Target="slides/slide7.xml"/><Relationship Id="rId36" Type="http://schemas.openxmlformats.org/officeDocument/2006/relationships/font" Target="fonts/Raleway-boldItalic.fntdata"/><Relationship Id="rId17" Type="http://schemas.openxmlformats.org/officeDocument/2006/relationships/slide" Target="slides/slide10.xml"/><Relationship Id="rId39" Type="http://schemas.openxmlformats.org/officeDocument/2006/relationships/font" Target="fonts/Roboto-italic.fntdata"/><Relationship Id="rId16" Type="http://schemas.openxmlformats.org/officeDocument/2006/relationships/slide" Target="slides/slide9.xml"/><Relationship Id="rId38" Type="http://schemas.openxmlformats.org/officeDocument/2006/relationships/font" Target="fonts/Roboto-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0-03T01:32:20.223">
    <p:pos x="6000" y="0"/>
    <p:text>I don't think its necessary to list team members if we are going to have a slide dedicated to team members (slide 2)</p:text>
  </p:cm>
  <p:cm authorId="0" idx="2" dt="2018-10-03T17:14:48.214">
    <p:pos x="6000" y="100"/>
    <p:text>if you actually use the golf tee:
http://rjshepherd.com/tees/pride-evolution-tees/evolution-performance-golf-tee-imprint.html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8-10-04T02:11:59.886">
    <p:pos x="6000" y="0"/>
    <p:text>find unpixelated battery at some point</p:text>
  </p:cm>
  <p:cm authorId="0" idx="3" dt="2018-10-04T02:42:14.390">
    <p:pos x="1842" y="1806"/>
    <p:text>REEEEEEEE APPLE WATCH @tony</p:text>
  </p:cm>
  <p:cm authorId="2" idx="1" dt="2018-10-04T02:42:14.390">
    <p:pos x="1842" y="1906"/>
    <p:text>APPLE SHEEEP</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3" idx="1" dt="2018-10-04T02:32:56.614">
    <p:pos x="6000" y="0"/>
    <p:text>Make References in correct order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bc.com/2017/08/12/millennials-breathing-new-life-into-golf-and-heres-how-the-industry-is-responding.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f8694d3f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f8694d3f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Cost has been identified as an important component to enabling </a:t>
            </a:r>
            <a:r>
              <a:rPr lang="en"/>
              <a:t>millennial</a:t>
            </a:r>
            <a:r>
              <a:rPr lang="en"/>
              <a:t> golfers to participate in the sport, with over 50% interested in cost-effective pay-as-you-go club memberships. We intend to keep the price of the Golf Glove under $200, to match competitor coaching solutions currently on the market.</a:t>
            </a:r>
            <a:endParaRPr/>
          </a:p>
          <a:p>
            <a:pPr indent="0" lvl="0" marL="0" rtl="0" algn="l">
              <a:spcBef>
                <a:spcPts val="0"/>
              </a:spcBef>
              <a:spcAft>
                <a:spcPts val="0"/>
              </a:spcAft>
              <a:buNone/>
            </a:pPr>
            <a:r>
              <a:rPr lang="en"/>
              <a:t>Obviously, the weather conditions cannot be controlled when playing a round of golf outdoors. Our design will be dust, water, and sweat-proof to enable it to be used rain or shine.</a:t>
            </a:r>
            <a:endParaRPr/>
          </a:p>
          <a:p>
            <a:pPr indent="0" lvl="0" marL="0" rtl="0" algn="l">
              <a:spcBef>
                <a:spcPts val="0"/>
              </a:spcBef>
              <a:spcAft>
                <a:spcPts val="0"/>
              </a:spcAft>
              <a:buNone/>
            </a:pPr>
            <a:r>
              <a:rPr lang="en"/>
              <a:t>The most important aspect of the golf glove is improving golfer’s technique. By measuring wrist angles, speed, and pressure during a golfer’s swing, we can provide them with critical information about proper technique. For example, the pressure readings found in the top and bottom half of the palm can identify habits attributed to accelerating Tennis Elbow in golfers.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f8694d3f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f8694d3f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The golf glove will also be modular to promote easy </a:t>
            </a:r>
            <a:r>
              <a:rPr lang="en"/>
              <a:t>replaceability</a:t>
            </a:r>
            <a:r>
              <a:rPr lang="en"/>
              <a:t>.</a:t>
            </a:r>
            <a:endParaRPr/>
          </a:p>
          <a:p>
            <a:pPr indent="0" lvl="0" marL="0" rtl="0" algn="l">
              <a:spcBef>
                <a:spcPts val="0"/>
              </a:spcBef>
              <a:spcAft>
                <a:spcPts val="0"/>
              </a:spcAft>
              <a:buNone/>
            </a:pPr>
            <a:r>
              <a:rPr lang="en"/>
              <a:t>It will sport a 500mAh battery that will power the glove for 5 hours of constant use.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2fffeb02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2fffeb02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To be weather resistant, the golf glove must adhere to Ingress Protection Level 54. IP54 defines that the operation of the glove and wrist-mounted controller must not be affected by dust or water. In short, both components will continue to operate in wet or dusty conditions.</a:t>
            </a:r>
            <a:endParaRPr/>
          </a:p>
          <a:p>
            <a:pPr indent="0" lvl="0" marL="0" rtl="0" algn="l">
              <a:spcBef>
                <a:spcPts val="0"/>
              </a:spcBef>
              <a:spcAft>
                <a:spcPts val="0"/>
              </a:spcAft>
              <a:buNone/>
            </a:pPr>
            <a:r>
              <a:rPr lang="en"/>
              <a:t>We also identified a standard for wireless electromagnetic emissions that defines a standard for wearable technology to not exceed 4 W/kg. This will ensure that the device will not cause harm through the wireless communication that it uses.</a:t>
            </a:r>
            <a:endParaRPr/>
          </a:p>
          <a:p>
            <a:pPr indent="0" lvl="0" marL="0" rtl="0" algn="l">
              <a:spcBef>
                <a:spcPts val="0"/>
              </a:spcBef>
              <a:spcAft>
                <a:spcPts val="0"/>
              </a:spcAft>
              <a:buNone/>
            </a:pPr>
            <a:r>
              <a:rPr lang="en"/>
              <a:t>Lastly, we will keep the design RoHS compliant. The European Union identified several harmful materials commonly used in electrical and computer engineering and compiled a list in the RoHS directive. We will ensure that our final design doesn’t contain any of the materials on the list to keep from harming the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Lead (Pb)</a:t>
            </a:r>
            <a:br>
              <a:rPr lang="en"/>
            </a:br>
            <a:r>
              <a:rPr lang="en"/>
              <a:t>Mercury (Hg)</a:t>
            </a:r>
            <a:br>
              <a:rPr lang="en"/>
            </a:br>
            <a:r>
              <a:rPr lang="en"/>
              <a:t>Cadmium (Cd)</a:t>
            </a:r>
            <a:br>
              <a:rPr lang="en"/>
            </a:br>
            <a:r>
              <a:rPr lang="en"/>
              <a:t>Hexavalent chromium (Cr6+)</a:t>
            </a:r>
            <a:br>
              <a:rPr lang="en"/>
            </a:br>
            <a:r>
              <a:rPr lang="en"/>
              <a:t>Polybrominated biphenyls (PBB)</a:t>
            </a:r>
            <a:br>
              <a:rPr lang="en"/>
            </a:br>
            <a:r>
              <a:rPr lang="en"/>
              <a:t>Polybrominated diphenyl ether (PBDE)</a:t>
            </a:r>
            <a:br>
              <a:rPr lang="en"/>
            </a:br>
            <a:r>
              <a:rPr lang="en"/>
              <a:t>Bis(2-ethylhexyl) phthalate (DEHP)</a:t>
            </a:r>
            <a:br>
              <a:rPr lang="en"/>
            </a:br>
            <a:r>
              <a:rPr lang="en"/>
              <a:t>Butyl benzyl phthalate (BBP)</a:t>
            </a:r>
            <a:br>
              <a:rPr lang="en"/>
            </a:br>
            <a:r>
              <a:rPr lang="en"/>
              <a:t>Dibutyl phthalate (DBP)</a:t>
            </a:r>
            <a:br>
              <a:rPr lang="en"/>
            </a:br>
            <a:r>
              <a:rPr lang="en"/>
              <a:t>Diisobutyl phthalate (DIBP)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38e1830c0_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38e1830c0_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38e1830c0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38e1830c0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2fffeb02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2fffeb02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38e1830c0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38e1830c0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2fffeb02e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2fffeb02e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f843b74e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f843b74e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The firmware will have two modes and three main states that it will loop between.</a:t>
            </a:r>
            <a:endParaRPr/>
          </a:p>
          <a:p>
            <a:pPr indent="0" lvl="0" marL="0" rtl="0" algn="l">
              <a:spcBef>
                <a:spcPts val="0"/>
              </a:spcBef>
              <a:spcAft>
                <a:spcPts val="0"/>
              </a:spcAft>
              <a:buNone/>
            </a:pPr>
            <a:r>
              <a:rPr lang="en"/>
              <a:t>The first mode is swing-detection mode. In this mode, the microcontroller will wait for sensor delta values to reach a specified threshold to begin recording a swing. Delta values will be calculated as the difference between the last recorded value and the current reading at a rate of 100hz. When a swing is detected, the microcontroller will record the sensor data to internal flash memory at a rate of 100hz. Once completed, the microcontroller will try to push the swing data out of the queue to the coaching application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mode is real-time data capture mode. Sensor data will be queued and sent to the coaching application as it is read at a rate of 100hz. The swing detection logic will be overriden in this case and set to always true so that a “swing” appears as a single data point.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2fffeb02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2fffeb02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desktop software will be an Electron application. Electron is an desktop application framework that consists of a Node.js server and the Chromium render engine (the same one in Google Chrome). A Node.js server will control the backend processes from the bluetooth connection and data reception, data processing and storage. In the normal operating mode, the data will be processed and then stored in a database for future viewing. In live mode, the data flow will be sent concurrently to the database and to the visualization window to populate it real-time information.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2fffeb02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2fffeb02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 is the Man-don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f843b74e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f843b74e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2fffeb02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2fffeb02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2fffeb02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2fffeb02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Project Description and Proposal:</a:t>
            </a:r>
            <a:endParaRPr/>
          </a:p>
          <a:p>
            <a:pPr indent="0" lvl="0" marL="0" rtl="0" algn="l">
              <a:lnSpc>
                <a:spcPct val="100000"/>
              </a:lnSpc>
              <a:spcBef>
                <a:spcPts val="0"/>
              </a:spcBef>
              <a:spcAft>
                <a:spcPts val="0"/>
              </a:spcAft>
              <a:buNone/>
            </a:pPr>
            <a:r>
              <a:rPr lang="en" sz="1000">
                <a:solidFill>
                  <a:srgbClr val="0C58D3"/>
                </a:solidFill>
                <a:latin typeface="Roboto"/>
                <a:ea typeface="Roboto"/>
                <a:cs typeface="Roboto"/>
                <a:sym typeface="Roboto"/>
              </a:rPr>
              <a:t>- Discussed project with Dr. Ball and Tony Luczak.</a:t>
            </a:r>
            <a:endParaRPr sz="1000">
              <a:solidFill>
                <a:srgbClr val="0C58D3"/>
              </a:solidFill>
              <a:latin typeface="Roboto"/>
              <a:ea typeface="Roboto"/>
              <a:cs typeface="Roboto"/>
              <a:sym typeface="Roboto"/>
            </a:endParaRPr>
          </a:p>
          <a:p>
            <a:pPr indent="0" lvl="0" marL="0" rtl="0" algn="l">
              <a:lnSpc>
                <a:spcPct val="100000"/>
              </a:lnSpc>
              <a:spcBef>
                <a:spcPts val="0"/>
              </a:spcBef>
              <a:spcAft>
                <a:spcPts val="0"/>
              </a:spcAft>
              <a:buNone/>
            </a:pPr>
            <a:r>
              <a:rPr lang="en" sz="1000">
                <a:solidFill>
                  <a:srgbClr val="0C58D3"/>
                </a:solidFill>
                <a:latin typeface="Roboto"/>
                <a:ea typeface="Roboto"/>
                <a:cs typeface="Roboto"/>
                <a:sym typeface="Roboto"/>
              </a:rPr>
              <a:t>- Completed project proposal and received approval.</a:t>
            </a:r>
            <a:endParaRPr/>
          </a:p>
          <a:p>
            <a:pPr indent="0" lvl="0" marL="0" rtl="0" algn="l">
              <a:lnSpc>
                <a:spcPct val="100000"/>
              </a:lnSpc>
              <a:spcBef>
                <a:spcPts val="0"/>
              </a:spcBef>
              <a:spcAft>
                <a:spcPts val="0"/>
              </a:spcAft>
              <a:buNone/>
            </a:pPr>
            <a:r>
              <a:rPr lang="en"/>
              <a:t>Finalized Project Requirements and Ordered Parts:</a:t>
            </a:r>
            <a:endParaRPr/>
          </a:p>
          <a:p>
            <a:pPr indent="0" lvl="0" marL="0" rtl="0" algn="l">
              <a:lnSpc>
                <a:spcPct val="100000"/>
              </a:lnSpc>
              <a:spcBef>
                <a:spcPts val="0"/>
              </a:spcBef>
              <a:spcAft>
                <a:spcPts val="0"/>
              </a:spcAft>
              <a:buNone/>
            </a:pPr>
            <a:r>
              <a:rPr lang="en" sz="1000">
                <a:solidFill>
                  <a:srgbClr val="0C58D3"/>
                </a:solidFill>
                <a:latin typeface="Roboto"/>
                <a:ea typeface="Roboto"/>
                <a:cs typeface="Roboto"/>
                <a:sym typeface="Roboto"/>
              </a:rPr>
              <a:t>- Set project requirements using input from advisors.</a:t>
            </a:r>
            <a:endParaRPr sz="1000">
              <a:solidFill>
                <a:srgbClr val="0C58D3"/>
              </a:solidFill>
              <a:latin typeface="Roboto"/>
              <a:ea typeface="Roboto"/>
              <a:cs typeface="Roboto"/>
              <a:sym typeface="Roboto"/>
            </a:endParaRPr>
          </a:p>
          <a:p>
            <a:pPr indent="0" lvl="0" marL="0" rtl="0" algn="l">
              <a:lnSpc>
                <a:spcPct val="100000"/>
              </a:lnSpc>
              <a:spcBef>
                <a:spcPts val="0"/>
              </a:spcBef>
              <a:spcAft>
                <a:spcPts val="0"/>
              </a:spcAft>
              <a:buNone/>
            </a:pPr>
            <a:r>
              <a:rPr lang="en" sz="1000">
                <a:solidFill>
                  <a:srgbClr val="0C58D3"/>
                </a:solidFill>
                <a:latin typeface="Roboto"/>
                <a:ea typeface="Roboto"/>
                <a:cs typeface="Roboto"/>
                <a:sym typeface="Roboto"/>
              </a:rPr>
              <a:t>- Ordered parts for testing and prototyping.</a:t>
            </a:r>
            <a:endParaRPr/>
          </a:p>
          <a:p>
            <a:pPr indent="0" lvl="0" marL="0" rtl="0" algn="l">
              <a:lnSpc>
                <a:spcPct val="100000"/>
              </a:lnSpc>
              <a:spcBef>
                <a:spcPts val="0"/>
              </a:spcBef>
              <a:spcAft>
                <a:spcPts val="0"/>
              </a:spcAft>
              <a:buNone/>
            </a:pPr>
            <a:r>
              <a:rPr lang="en"/>
              <a:t>Subsystem Communication Prototype:</a:t>
            </a:r>
            <a:endParaRPr/>
          </a:p>
          <a:p>
            <a:pPr indent="0" lvl="0" marL="0" rtl="0" algn="l">
              <a:lnSpc>
                <a:spcPct val="100000"/>
              </a:lnSpc>
              <a:spcBef>
                <a:spcPts val="0"/>
              </a:spcBef>
              <a:spcAft>
                <a:spcPts val="0"/>
              </a:spcAft>
              <a:buNone/>
            </a:pPr>
            <a:r>
              <a:rPr lang="en" sz="1000">
                <a:solidFill>
                  <a:srgbClr val="858585"/>
                </a:solidFill>
                <a:latin typeface="Roboto"/>
                <a:ea typeface="Roboto"/>
                <a:cs typeface="Roboto"/>
                <a:sym typeface="Roboto"/>
              </a:rPr>
              <a:t>- Understand the methods used to communicate between systems (especially Bluetooth) and implement them.</a:t>
            </a:r>
            <a:endParaRPr/>
          </a:p>
          <a:p>
            <a:pPr indent="0" lvl="0" marL="0" rtl="0" algn="l">
              <a:lnSpc>
                <a:spcPct val="100000"/>
              </a:lnSpc>
              <a:spcBef>
                <a:spcPts val="0"/>
              </a:spcBef>
              <a:spcAft>
                <a:spcPts val="0"/>
              </a:spcAft>
              <a:buNone/>
            </a:pPr>
            <a:r>
              <a:rPr lang="en"/>
              <a:t>Data Flow Prototype and System Testing:</a:t>
            </a:r>
            <a:endParaRPr/>
          </a:p>
          <a:p>
            <a:pPr indent="0" lvl="0" marL="0" rtl="0" algn="l">
              <a:lnSpc>
                <a:spcPct val="100000"/>
              </a:lnSpc>
              <a:spcBef>
                <a:spcPts val="0"/>
              </a:spcBef>
              <a:spcAft>
                <a:spcPts val="0"/>
              </a:spcAft>
              <a:buNone/>
            </a:pPr>
            <a:r>
              <a:rPr lang="en" sz="1000">
                <a:solidFill>
                  <a:srgbClr val="858585"/>
                </a:solidFill>
                <a:latin typeface="Roboto"/>
                <a:ea typeface="Roboto"/>
                <a:cs typeface="Roboto"/>
                <a:sym typeface="Roboto"/>
              </a:rPr>
              <a:t>- Appropriate and required data is correctly read by the system and is being send over correct communication channels. Begin testing system as a whole.</a:t>
            </a:r>
            <a:endParaRPr/>
          </a:p>
          <a:p>
            <a:pPr indent="0" lvl="0" marL="0" rtl="0" algn="l">
              <a:lnSpc>
                <a:spcPct val="100000"/>
              </a:lnSpc>
              <a:spcBef>
                <a:spcPts val="0"/>
              </a:spcBef>
              <a:spcAft>
                <a:spcPts val="0"/>
              </a:spcAft>
              <a:buNone/>
            </a:pPr>
            <a:r>
              <a:rPr lang="en"/>
              <a:t>Final Design Prototype Completed:</a:t>
            </a:r>
            <a:endParaRPr/>
          </a:p>
          <a:p>
            <a:pPr indent="0" lvl="0" marL="0" rtl="0" algn="l">
              <a:lnSpc>
                <a:spcPct val="100000"/>
              </a:lnSpc>
              <a:spcBef>
                <a:spcPts val="0"/>
              </a:spcBef>
              <a:spcAft>
                <a:spcPts val="0"/>
              </a:spcAft>
              <a:buNone/>
            </a:pPr>
            <a:r>
              <a:rPr lang="en" sz="1000">
                <a:solidFill>
                  <a:srgbClr val="858585"/>
                </a:solidFill>
                <a:latin typeface="Roboto"/>
                <a:ea typeface="Roboto"/>
                <a:cs typeface="Roboto"/>
                <a:sym typeface="Roboto"/>
              </a:rPr>
              <a:t>- Project is completed and all systems meet requirements.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2fffeb02e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2fffeb02e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38e1830c0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38e1830c0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3f8694d3f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f8694d3f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Showing overview again while questions are asked.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2fffeb0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2fffeb0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2fffeb02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2fffeb02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2fffeb02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2fffeb02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a:t>
            </a:r>
            <a:endParaRPr/>
          </a:p>
          <a:p>
            <a:pPr indent="0" lvl="0" marL="0" rtl="0" algn="l">
              <a:spcBef>
                <a:spcPts val="0"/>
              </a:spcBef>
              <a:spcAft>
                <a:spcPts val="0"/>
              </a:spcAft>
              <a:buNone/>
            </a:pPr>
            <a:r>
              <a:rPr lang="en"/>
              <a:t>Golf has seen a recent upswing with millenials, who represent 36 percent of the nearly 24 million golfers in the United States. With 40.6 million Americans interested in golf, well over a third of that number “Around 15 million additional millennials expressed interest in taking up the game.” [x] -- </a:t>
            </a:r>
            <a:r>
              <a:rPr lang="en" u="sng">
                <a:solidFill>
                  <a:schemeClr val="hlink"/>
                </a:solidFill>
                <a:hlinkClick r:id="rId2"/>
              </a:rPr>
              <a:t>https://www.cnbc.com/2017/08/12/millennials-breathing-new-life-into-golf-and-heres-how-the-industry-is-responding.html</a:t>
            </a:r>
            <a:endParaRPr/>
          </a:p>
          <a:p>
            <a:pPr indent="0" lvl="0" marL="0" rtl="0" algn="l">
              <a:spcBef>
                <a:spcPts val="0"/>
              </a:spcBef>
              <a:spcAft>
                <a:spcPts val="0"/>
              </a:spcAft>
              <a:buNone/>
            </a:pPr>
            <a:r>
              <a:rPr lang="en"/>
              <a:t>Modern golf coaching often involves recording swings with high-speed cameras and accompanying accelerometer/position data. Performing analysis on this data is time consuming and requires a professional to be on-course reviewing the footage and giving tips.</a:t>
            </a:r>
            <a:endParaRPr/>
          </a:p>
          <a:p>
            <a:pPr indent="0" lvl="0" marL="0" rtl="0" algn="l">
              <a:spcBef>
                <a:spcPts val="0"/>
              </a:spcBef>
              <a:spcAft>
                <a:spcPts val="0"/>
              </a:spcAft>
              <a:buNone/>
            </a:pPr>
            <a:r>
              <a:rPr lang="en"/>
              <a:t>Development has already started on the next generation of golf-swing coaching in the form of bluetooth position sensors paired with smartphone applications to give the user quick feedback based on comparing swing positioning to an ideal swing.</a:t>
            </a:r>
            <a:endParaRPr/>
          </a:p>
          <a:p>
            <a:pPr indent="0" lvl="0" marL="0" rtl="0" algn="l">
              <a:spcBef>
                <a:spcPts val="0"/>
              </a:spcBef>
              <a:spcAft>
                <a:spcPts val="0"/>
              </a:spcAft>
              <a:buNone/>
            </a:pPr>
            <a:r>
              <a:rPr lang="en"/>
              <a:t>Golf Glove intends to build upon this approach by incorporating proprietary LiquidWire wearable stretch-sensors to measure wrist angles and correlate it with swing positioning data to provide the amateur golfer a high-resolution analysis of their swing technique.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2fffeb02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2fffeb02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Our design consists of a coaching application that communicates with a glove and wrist-mounted assembly to record and analyze swing data. </a:t>
            </a:r>
            <a:endParaRPr/>
          </a:p>
          <a:p>
            <a:pPr indent="0" lvl="0" marL="0" rtl="0" algn="l">
              <a:spcBef>
                <a:spcPts val="0"/>
              </a:spcBef>
              <a:spcAft>
                <a:spcPts val="0"/>
              </a:spcAft>
              <a:buNone/>
            </a:pPr>
            <a:r>
              <a:rPr lang="en"/>
              <a:t>Sensor data will be compiled from Accelerometers, Magnetometers, </a:t>
            </a:r>
            <a:r>
              <a:rPr lang="en"/>
              <a:t>Gyroscopes</a:t>
            </a:r>
            <a:r>
              <a:rPr lang="en"/>
              <a:t>, and resistive stretch sensors.</a:t>
            </a:r>
            <a:endParaRPr/>
          </a:p>
          <a:p>
            <a:pPr indent="0" lvl="0" marL="0" rtl="0" algn="l">
              <a:spcBef>
                <a:spcPts val="0"/>
              </a:spcBef>
              <a:spcAft>
                <a:spcPts val="0"/>
              </a:spcAft>
              <a:buNone/>
            </a:pPr>
            <a:r>
              <a:rPr lang="en"/>
              <a:t>Our design intends to achieve a 5 hour battery life, since the average golfer can complete an 18-hole course within 5 hours.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2fffeb02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2fffeb02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2fffeb02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2fffeb02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technical constraint is measuring accurate hand, wrist, and forearm orientation. We must keep these metrics to</a:t>
            </a:r>
            <a:r>
              <a:rPr lang="en"/>
              <a:t> 3</a:t>
            </a:r>
            <a:r>
              <a:rPr lang="en">
                <a:latin typeface="Times New Roman"/>
                <a:ea typeface="Times New Roman"/>
                <a:cs typeface="Times New Roman"/>
                <a:sym typeface="Times New Roman"/>
              </a:rPr>
              <a:t>° error, as well as constrain the hand velocity to 5% error in order to capture the swing correctly. This will alow us to measure  the club head location to within ½ of its own length and the velocity to within 1.2 m/s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For the wireless communication, our glove needs to connect and transmit to the receiver from 35 feet away to allow the user to cross an average tee box.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The wrist mounted controller must also be comfortable and unobtrusive. Our design must be smaller than the average size of a wrist sweatband, which is 3 inches in width.</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2fffeb02e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2fffeb02e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display must show the user’s wrist stretch and hand orientation, as well as </a:t>
            </a:r>
            <a:r>
              <a:rPr lang="en"/>
              <a:t>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CCCCCC"/>
        </a:solidFill>
      </p:bgPr>
    </p:bg>
    <p:spTree>
      <p:nvGrpSpPr>
        <p:cNvPr id="11" name="Shape 11"/>
        <p:cNvGrpSpPr/>
        <p:nvPr/>
      </p:nvGrpSpPr>
      <p:grpSpPr>
        <a:xfrm>
          <a:off x="0" y="0"/>
          <a:ext cx="0" cy="0"/>
          <a:chOff x="0" y="0"/>
          <a:chExt cx="0" cy="0"/>
        </a:xfrm>
      </p:grpSpPr>
      <p:sp>
        <p:nvSpPr>
          <p:cNvPr id="12" name="Google Shape;12;p2"/>
          <p:cNvSpPr/>
          <p:nvPr/>
        </p:nvSpPr>
        <p:spPr>
          <a:xfrm>
            <a:off x="0" y="0"/>
            <a:ext cx="9144000" cy="548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7" name="Google Shape;17;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8" name="Google Shape;18;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2"/>
          <p:cNvPicPr preferRelativeResize="0"/>
          <p:nvPr/>
        </p:nvPicPr>
        <p:blipFill>
          <a:blip r:embed="rId2">
            <a:alphaModFix/>
          </a:blip>
          <a:stretch>
            <a:fillRect/>
          </a:stretch>
        </p:blipFill>
        <p:spPr>
          <a:xfrm>
            <a:off x="137160" y="0"/>
            <a:ext cx="3246121" cy="548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7" name="Shape 77"/>
        <p:cNvGrpSpPr/>
        <p:nvPr/>
      </p:nvGrpSpPr>
      <p:grpSpPr>
        <a:xfrm>
          <a:off x="0" y="0"/>
          <a:ext cx="0" cy="0"/>
          <a:chOff x="0" y="0"/>
          <a:chExt cx="0" cy="0"/>
        </a:xfrm>
      </p:grpSpPr>
      <p:grpSp>
        <p:nvGrpSpPr>
          <p:cNvPr id="78" name="Google Shape;78;p11"/>
          <p:cNvGrpSpPr/>
          <p:nvPr/>
        </p:nvGrpSpPr>
        <p:grpSpPr>
          <a:xfrm>
            <a:off x="830392" y="4169130"/>
            <a:ext cx="745763" cy="45826"/>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2" name="Google Shape;82;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83" name="Google Shape;83;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4" name="Shape 84"/>
        <p:cNvGrpSpPr/>
        <p:nvPr/>
      </p:nvGrpSpPr>
      <p:grpSpPr>
        <a:xfrm>
          <a:off x="0" y="0"/>
          <a:ext cx="0" cy="0"/>
          <a:chOff x="0" y="0"/>
          <a:chExt cx="0" cy="0"/>
        </a:xfrm>
      </p:grpSpPr>
      <p:sp>
        <p:nvSpPr>
          <p:cNvPr id="85" name="Google Shape;8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5" name="Google Shape;25;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0" y="0"/>
            <a:ext cx="9144000" cy="548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4"/>
          <p:cNvGrpSpPr/>
          <p:nvPr/>
        </p:nvGrpSpPr>
        <p:grpSpPr>
          <a:xfrm>
            <a:off x="830392" y="1191256"/>
            <a:ext cx="745763" cy="45826"/>
            <a:chOff x="4580561" y="2589004"/>
            <a:chExt cx="1064464" cy="25200"/>
          </a:xfrm>
        </p:grpSpPr>
        <p:sp>
          <p:nvSpPr>
            <p:cNvPr id="29" name="Google Shape;29;p4"/>
            <p:cNvSpPr/>
            <p:nvPr/>
          </p:nvSpPr>
          <p:spPr>
            <a:xfrm rot="-5400000">
              <a:off x="5366325" y="2335504"/>
              <a:ext cx="25200" cy="5322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5400000">
              <a:off x="4836311" y="2333254"/>
              <a:ext cx="25200" cy="536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2" name="Google Shape;32;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3" name="Google Shape;33;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4"/>
          <p:cNvPicPr preferRelativeResize="0"/>
          <p:nvPr/>
        </p:nvPicPr>
        <p:blipFill>
          <a:blip r:embed="rId2">
            <a:alphaModFix/>
          </a:blip>
          <a:stretch>
            <a:fillRect/>
          </a:stretch>
        </p:blipFill>
        <p:spPr>
          <a:xfrm>
            <a:off x="137160" y="0"/>
            <a:ext cx="3246951" cy="548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5"/>
          <p:cNvGrpSpPr/>
          <p:nvPr/>
        </p:nvGrpSpPr>
        <p:grpSpPr>
          <a:xfrm>
            <a:off x="830392" y="1191256"/>
            <a:ext cx="745763" cy="45826"/>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1" name="Google Shape;41;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2" name="Google Shape;42;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3" name="Google Shape;43;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6"/>
          <p:cNvGrpSpPr/>
          <p:nvPr/>
        </p:nvGrpSpPr>
        <p:grpSpPr>
          <a:xfrm>
            <a:off x="830392" y="1191256"/>
            <a:ext cx="745763" cy="45826"/>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7" name="Google Shape;57;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8" name="Google Shape;58;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p8"/>
          <p:cNvGrpSpPr/>
          <p:nvPr/>
        </p:nvGrpSpPr>
        <p:grpSpPr>
          <a:xfrm>
            <a:off x="830392" y="4169130"/>
            <a:ext cx="745763" cy="45826"/>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4" name="Google Shape;64;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9"/>
          <p:cNvGrpSpPr/>
          <p:nvPr/>
        </p:nvGrpSpPr>
        <p:grpSpPr>
          <a:xfrm>
            <a:off x="830392" y="1191256"/>
            <a:ext cx="745763" cy="45826"/>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1" name="Google Shape;71;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2" name="Google Shape;72;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3" name="Google Shape;7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4" name="Shape 74"/>
        <p:cNvGrpSpPr/>
        <p:nvPr/>
      </p:nvGrpSpPr>
      <p:grpSpPr>
        <a:xfrm>
          <a:off x="0" y="0"/>
          <a:ext cx="0" cy="0"/>
          <a:chOff x="0" y="0"/>
          <a:chExt cx="0" cy="0"/>
        </a:xfrm>
      </p:grpSpPr>
      <p:sp>
        <p:nvSpPr>
          <p:cNvPr id="75" name="Google Shape;75;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6" name="Google Shape;76;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rgbClr val="E5E5E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0"/>
            <a:ext cx="9144000" cy="548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1"/>
          <p:cNvPicPr preferRelativeResize="0"/>
          <p:nvPr/>
        </p:nvPicPr>
        <p:blipFill>
          <a:blip r:embed="rId1">
            <a:alphaModFix/>
          </a:blip>
          <a:stretch>
            <a:fillRect/>
          </a:stretch>
        </p:blipFill>
        <p:spPr>
          <a:xfrm>
            <a:off x="0" y="0"/>
            <a:ext cx="3246784" cy="54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40.png"/><Relationship Id="rId9" Type="http://schemas.openxmlformats.org/officeDocument/2006/relationships/image" Target="../media/image50.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23.png"/><Relationship Id="rId8"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50.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2.xml"/><Relationship Id="rId4" Type="http://schemas.openxmlformats.org/officeDocument/2006/relationships/image" Target="../media/image11.png"/><Relationship Id="rId5" Type="http://schemas.openxmlformats.org/officeDocument/2006/relationships/image" Target="../media/image52.png"/><Relationship Id="rId6" Type="http://schemas.openxmlformats.org/officeDocument/2006/relationships/image" Target="../media/image13.png"/><Relationship Id="rId7" Type="http://schemas.openxmlformats.org/officeDocument/2006/relationships/image" Target="../media/image22.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6.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6.jpg"/><Relationship Id="rId7" Type="http://schemas.openxmlformats.org/officeDocument/2006/relationships/image" Target="../media/image2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omments" Target="../comments/commen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3.jpg"/><Relationship Id="rId4" Type="http://schemas.openxmlformats.org/officeDocument/2006/relationships/image" Target="../media/image9.jpg"/><Relationship Id="rId5"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29.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26.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51.png"/><Relationship Id="rId5"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5E5E5"/>
        </a:solidFill>
      </p:bgPr>
    </p:bg>
    <p:spTree>
      <p:nvGrpSpPr>
        <p:cNvPr id="89" name="Shape 89"/>
        <p:cNvGrpSpPr/>
        <p:nvPr/>
      </p:nvGrpSpPr>
      <p:grpSpPr>
        <a:xfrm>
          <a:off x="0" y="0"/>
          <a:ext cx="0" cy="0"/>
          <a:chOff x="0" y="0"/>
          <a:chExt cx="0" cy="0"/>
        </a:xfrm>
      </p:grpSpPr>
      <p:pic>
        <p:nvPicPr>
          <p:cNvPr id="90" name="Google Shape;90;p13"/>
          <p:cNvPicPr preferRelativeResize="0"/>
          <p:nvPr/>
        </p:nvPicPr>
        <p:blipFill>
          <a:blip r:embed="rId4">
            <a:alphaModFix/>
          </a:blip>
          <a:stretch>
            <a:fillRect/>
          </a:stretch>
        </p:blipFill>
        <p:spPr>
          <a:xfrm rot="8795340">
            <a:off x="2821001" y="2663599"/>
            <a:ext cx="389324" cy="541401"/>
          </a:xfrm>
          <a:prstGeom prst="rect">
            <a:avLst/>
          </a:prstGeom>
          <a:noFill/>
          <a:ln>
            <a:noFill/>
          </a:ln>
        </p:spPr>
      </p:pic>
      <p:sp>
        <p:nvSpPr>
          <p:cNvPr id="91" name="Google Shape;91;p13"/>
          <p:cNvSpPr txBox="1"/>
          <p:nvPr>
            <p:ph type="ctrTitle"/>
          </p:nvPr>
        </p:nvSpPr>
        <p:spPr>
          <a:xfrm>
            <a:off x="727950" y="527925"/>
            <a:ext cx="7688100" cy="7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Golf Glove	</a:t>
            </a:r>
            <a:endParaRPr/>
          </a:p>
        </p:txBody>
      </p:sp>
      <p:cxnSp>
        <p:nvCxnSpPr>
          <p:cNvPr id="92" name="Google Shape;92;p13"/>
          <p:cNvCxnSpPr/>
          <p:nvPr/>
        </p:nvCxnSpPr>
        <p:spPr>
          <a:xfrm flipH="1">
            <a:off x="2519450" y="2313250"/>
            <a:ext cx="1260300" cy="77100"/>
          </a:xfrm>
          <a:prstGeom prst="straightConnector1">
            <a:avLst/>
          </a:prstGeom>
          <a:noFill/>
          <a:ln cap="flat" cmpd="sng" w="9525">
            <a:solidFill>
              <a:schemeClr val="dk2"/>
            </a:solidFill>
            <a:prstDash val="solid"/>
            <a:round/>
            <a:headEnd len="med" w="med" type="none"/>
            <a:tailEnd len="med" w="med" type="none"/>
          </a:ln>
        </p:spPr>
      </p:cxnSp>
      <p:cxnSp>
        <p:nvCxnSpPr>
          <p:cNvPr id="93" name="Google Shape;93;p13"/>
          <p:cNvCxnSpPr/>
          <p:nvPr/>
        </p:nvCxnSpPr>
        <p:spPr>
          <a:xfrm rot="10800000">
            <a:off x="3750950" y="1281325"/>
            <a:ext cx="28800" cy="1028700"/>
          </a:xfrm>
          <a:prstGeom prst="straightConnector1">
            <a:avLst/>
          </a:prstGeom>
          <a:noFill/>
          <a:ln cap="flat" cmpd="sng" w="9525">
            <a:solidFill>
              <a:schemeClr val="dk2"/>
            </a:solidFill>
            <a:prstDash val="solid"/>
            <a:round/>
            <a:headEnd len="med" w="med" type="none"/>
            <a:tailEnd len="med" w="med" type="none"/>
          </a:ln>
        </p:spPr>
      </p:cxnSp>
      <p:pic>
        <p:nvPicPr>
          <p:cNvPr id="94" name="Google Shape;94;p13"/>
          <p:cNvPicPr preferRelativeResize="0"/>
          <p:nvPr/>
        </p:nvPicPr>
        <p:blipFill>
          <a:blip r:embed="rId5">
            <a:alphaModFix/>
          </a:blip>
          <a:stretch>
            <a:fillRect/>
          </a:stretch>
        </p:blipFill>
        <p:spPr>
          <a:xfrm rot="983261">
            <a:off x="6529540" y="1779597"/>
            <a:ext cx="1714433" cy="2384106"/>
          </a:xfrm>
          <a:prstGeom prst="rect">
            <a:avLst/>
          </a:prstGeom>
          <a:noFill/>
          <a:ln>
            <a:noFill/>
          </a:ln>
        </p:spPr>
      </p:pic>
      <p:pic>
        <p:nvPicPr>
          <p:cNvPr id="95" name="Google Shape;95;p13"/>
          <p:cNvPicPr preferRelativeResize="0"/>
          <p:nvPr/>
        </p:nvPicPr>
        <p:blipFill>
          <a:blip r:embed="rId6">
            <a:alphaModFix/>
          </a:blip>
          <a:stretch>
            <a:fillRect/>
          </a:stretch>
        </p:blipFill>
        <p:spPr>
          <a:xfrm rot="899998">
            <a:off x="5890004" y="2198722"/>
            <a:ext cx="1669504" cy="1669503"/>
          </a:xfrm>
          <a:prstGeom prst="rect">
            <a:avLst/>
          </a:prstGeom>
          <a:noFill/>
          <a:ln>
            <a:noFill/>
          </a:ln>
        </p:spPr>
      </p:pic>
      <p:sp>
        <p:nvSpPr>
          <p:cNvPr id="96" name="Google Shape;96;p13"/>
          <p:cNvSpPr/>
          <p:nvPr/>
        </p:nvSpPr>
        <p:spPr>
          <a:xfrm flipH="1" rot="-5401218">
            <a:off x="2873185" y="1466431"/>
            <a:ext cx="846600" cy="840600"/>
          </a:xfrm>
          <a:prstGeom prst="bentArrow">
            <a:avLst>
              <a:gd fmla="val 11107" name="adj1"/>
              <a:gd fmla="val 17877" name="adj2"/>
              <a:gd fmla="val 25000" name="adj3"/>
              <a:gd fmla="val 750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3"/>
          <p:cNvPicPr preferRelativeResize="0"/>
          <p:nvPr/>
        </p:nvPicPr>
        <p:blipFill>
          <a:blip r:embed="rId7">
            <a:alphaModFix/>
          </a:blip>
          <a:stretch>
            <a:fillRect/>
          </a:stretch>
        </p:blipFill>
        <p:spPr>
          <a:xfrm>
            <a:off x="3950750" y="4720303"/>
            <a:ext cx="423650" cy="321825"/>
          </a:xfrm>
          <a:prstGeom prst="rect">
            <a:avLst/>
          </a:prstGeom>
          <a:noFill/>
          <a:ln>
            <a:noFill/>
          </a:ln>
        </p:spPr>
      </p:pic>
      <p:sp>
        <p:nvSpPr>
          <p:cNvPr id="98" name="Google Shape;98;p13"/>
          <p:cNvSpPr/>
          <p:nvPr/>
        </p:nvSpPr>
        <p:spPr>
          <a:xfrm>
            <a:off x="4067775" y="4958950"/>
            <a:ext cx="189600" cy="1254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3"/>
          <p:cNvPicPr preferRelativeResize="0"/>
          <p:nvPr/>
        </p:nvPicPr>
        <p:blipFill>
          <a:blip r:embed="rId8">
            <a:alphaModFix/>
          </a:blip>
          <a:stretch>
            <a:fillRect/>
          </a:stretch>
        </p:blipFill>
        <p:spPr>
          <a:xfrm>
            <a:off x="414709" y="3306550"/>
            <a:ext cx="1266683" cy="1836949"/>
          </a:xfrm>
          <a:prstGeom prst="rect">
            <a:avLst/>
          </a:prstGeom>
          <a:noFill/>
          <a:ln>
            <a:noFill/>
          </a:ln>
        </p:spPr>
      </p:pic>
      <p:sp>
        <p:nvSpPr>
          <p:cNvPr id="100" name="Google Shape;100;p13"/>
          <p:cNvSpPr/>
          <p:nvPr/>
        </p:nvSpPr>
        <p:spPr>
          <a:xfrm>
            <a:off x="7586675" y="3071900"/>
            <a:ext cx="150900" cy="1704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3"/>
          <p:cNvPicPr preferRelativeResize="0"/>
          <p:nvPr/>
        </p:nvPicPr>
        <p:blipFill>
          <a:blip r:embed="rId9">
            <a:alphaModFix/>
          </a:blip>
          <a:stretch>
            <a:fillRect/>
          </a:stretch>
        </p:blipFill>
        <p:spPr>
          <a:xfrm>
            <a:off x="2228375" y="1662000"/>
            <a:ext cx="3235875" cy="323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2"/>
          <p:cNvPicPr preferRelativeResize="0"/>
          <p:nvPr/>
        </p:nvPicPr>
        <p:blipFill>
          <a:blip r:embed="rId3">
            <a:alphaModFix/>
          </a:blip>
          <a:stretch>
            <a:fillRect/>
          </a:stretch>
        </p:blipFill>
        <p:spPr>
          <a:xfrm>
            <a:off x="364693" y="2163050"/>
            <a:ext cx="3049275" cy="2158874"/>
          </a:xfrm>
          <a:prstGeom prst="rect">
            <a:avLst/>
          </a:prstGeom>
          <a:noFill/>
          <a:ln>
            <a:noFill/>
          </a:ln>
        </p:spPr>
      </p:pic>
      <p:pic>
        <p:nvPicPr>
          <p:cNvPr id="208" name="Google Shape;208;p22"/>
          <p:cNvPicPr preferRelativeResize="0"/>
          <p:nvPr/>
        </p:nvPicPr>
        <p:blipFill>
          <a:blip r:embed="rId4">
            <a:alphaModFix/>
          </a:blip>
          <a:stretch>
            <a:fillRect/>
          </a:stretch>
        </p:blipFill>
        <p:spPr>
          <a:xfrm>
            <a:off x="2954050" y="1492313"/>
            <a:ext cx="3235875" cy="3235875"/>
          </a:xfrm>
          <a:prstGeom prst="rect">
            <a:avLst/>
          </a:prstGeom>
          <a:noFill/>
          <a:ln>
            <a:noFill/>
          </a:ln>
        </p:spPr>
      </p:pic>
      <p:sp>
        <p:nvSpPr>
          <p:cNvPr id="209" name="Google Shape;209;p22"/>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 - Practical</a:t>
            </a:r>
            <a:endParaRPr/>
          </a:p>
        </p:txBody>
      </p:sp>
      <p:sp>
        <p:nvSpPr>
          <p:cNvPr id="210" name="Google Shape;210;p22"/>
          <p:cNvSpPr txBox="1"/>
          <p:nvPr/>
        </p:nvSpPr>
        <p:spPr>
          <a:xfrm>
            <a:off x="1217638" y="3963925"/>
            <a:ext cx="1343400" cy="4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Cost [X]</a:t>
            </a:r>
            <a:endParaRPr sz="1800">
              <a:latin typeface="Lato"/>
              <a:ea typeface="Lato"/>
              <a:cs typeface="Lato"/>
              <a:sym typeface="Lato"/>
            </a:endParaRPr>
          </a:p>
        </p:txBody>
      </p:sp>
      <p:sp>
        <p:nvSpPr>
          <p:cNvPr id="211" name="Google Shape;211;p22"/>
          <p:cNvSpPr txBox="1"/>
          <p:nvPr/>
        </p:nvSpPr>
        <p:spPr>
          <a:xfrm>
            <a:off x="6207275" y="3996338"/>
            <a:ext cx="2415300" cy="4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Weather-resistant [X]</a:t>
            </a:r>
            <a:endParaRPr sz="1800">
              <a:latin typeface="Lato"/>
              <a:ea typeface="Lato"/>
              <a:cs typeface="Lato"/>
              <a:sym typeface="Lato"/>
            </a:endParaRPr>
          </a:p>
        </p:txBody>
      </p:sp>
      <p:sp>
        <p:nvSpPr>
          <p:cNvPr id="212" name="Google Shape;212;p22"/>
          <p:cNvSpPr txBox="1"/>
          <p:nvPr/>
        </p:nvSpPr>
        <p:spPr>
          <a:xfrm>
            <a:off x="3744525" y="4464038"/>
            <a:ext cx="2056800" cy="4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Swing Form</a:t>
            </a:r>
            <a:endParaRPr sz="1800">
              <a:latin typeface="Lato"/>
              <a:ea typeface="Lato"/>
              <a:cs typeface="Lato"/>
              <a:sym typeface="Lato"/>
            </a:endParaRPr>
          </a:p>
        </p:txBody>
      </p:sp>
      <p:pic>
        <p:nvPicPr>
          <p:cNvPr id="213" name="Google Shape;213;p22"/>
          <p:cNvPicPr preferRelativeResize="0"/>
          <p:nvPr/>
        </p:nvPicPr>
        <p:blipFill>
          <a:blip r:embed="rId5">
            <a:alphaModFix/>
          </a:blip>
          <a:stretch>
            <a:fillRect/>
          </a:stretch>
        </p:blipFill>
        <p:spPr>
          <a:xfrm>
            <a:off x="6189928" y="1756480"/>
            <a:ext cx="2313145" cy="2313145"/>
          </a:xfrm>
          <a:prstGeom prst="rect">
            <a:avLst/>
          </a:prstGeom>
          <a:noFill/>
          <a:ln>
            <a:noFill/>
          </a:ln>
        </p:spPr>
      </p:pic>
      <p:sp>
        <p:nvSpPr>
          <p:cNvPr id="214" name="Google Shape;214;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23"/>
          <p:cNvPicPr preferRelativeResize="0"/>
          <p:nvPr/>
        </p:nvPicPr>
        <p:blipFill>
          <a:blip r:embed="rId4">
            <a:alphaModFix/>
          </a:blip>
          <a:stretch>
            <a:fillRect/>
          </a:stretch>
        </p:blipFill>
        <p:spPr>
          <a:xfrm>
            <a:off x="4973000" y="1740002"/>
            <a:ext cx="1346314" cy="1350000"/>
          </a:xfrm>
          <a:prstGeom prst="rect">
            <a:avLst/>
          </a:prstGeom>
          <a:noFill/>
          <a:ln>
            <a:noFill/>
          </a:ln>
        </p:spPr>
      </p:pic>
      <p:sp>
        <p:nvSpPr>
          <p:cNvPr id="220" name="Google Shape;220;p23"/>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 - Practical</a:t>
            </a:r>
            <a:endParaRPr/>
          </a:p>
        </p:txBody>
      </p:sp>
      <p:sp>
        <p:nvSpPr>
          <p:cNvPr id="221" name="Google Shape;221;p23"/>
          <p:cNvSpPr txBox="1"/>
          <p:nvPr/>
        </p:nvSpPr>
        <p:spPr>
          <a:xfrm>
            <a:off x="729450" y="3862825"/>
            <a:ext cx="33822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Modular/Replaceable parts [X]</a:t>
            </a:r>
            <a:endParaRPr sz="1800">
              <a:latin typeface="Lato"/>
              <a:ea typeface="Lato"/>
              <a:cs typeface="Lato"/>
              <a:sym typeface="Lato"/>
            </a:endParaRPr>
          </a:p>
        </p:txBody>
      </p:sp>
      <p:sp>
        <p:nvSpPr>
          <p:cNvPr id="222" name="Google Shape;222;p23"/>
          <p:cNvSpPr txBox="1"/>
          <p:nvPr/>
        </p:nvSpPr>
        <p:spPr>
          <a:xfrm>
            <a:off x="4412750" y="3862825"/>
            <a:ext cx="40056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5 Hour Battery Life, Rechargeable</a:t>
            </a:r>
            <a:endParaRPr sz="1800">
              <a:latin typeface="Lato"/>
              <a:ea typeface="Lato"/>
              <a:cs typeface="Lato"/>
              <a:sym typeface="Lato"/>
            </a:endParaRPr>
          </a:p>
        </p:txBody>
      </p:sp>
      <p:pic>
        <p:nvPicPr>
          <p:cNvPr id="223" name="Google Shape;223;p23"/>
          <p:cNvPicPr preferRelativeResize="0"/>
          <p:nvPr/>
        </p:nvPicPr>
        <p:blipFill>
          <a:blip r:embed="rId5">
            <a:alphaModFix/>
          </a:blip>
          <a:stretch>
            <a:fillRect/>
          </a:stretch>
        </p:blipFill>
        <p:spPr>
          <a:xfrm flipH="1" rot="10800000">
            <a:off x="729450" y="1739995"/>
            <a:ext cx="1713675" cy="1307901"/>
          </a:xfrm>
          <a:prstGeom prst="rect">
            <a:avLst/>
          </a:prstGeom>
          <a:noFill/>
          <a:ln>
            <a:noFill/>
          </a:ln>
        </p:spPr>
      </p:pic>
      <p:cxnSp>
        <p:nvCxnSpPr>
          <p:cNvPr id="224" name="Google Shape;224;p23"/>
          <p:cNvCxnSpPr/>
          <p:nvPr/>
        </p:nvCxnSpPr>
        <p:spPr>
          <a:xfrm>
            <a:off x="2392475" y="2790975"/>
            <a:ext cx="598500" cy="591600"/>
          </a:xfrm>
          <a:prstGeom prst="bentConnector3">
            <a:avLst>
              <a:gd fmla="val 44190" name="adj1"/>
            </a:avLst>
          </a:prstGeom>
          <a:noFill/>
          <a:ln cap="flat" cmpd="sng" w="9525">
            <a:solidFill>
              <a:schemeClr val="dk2"/>
            </a:solidFill>
            <a:prstDash val="solid"/>
            <a:round/>
            <a:headEnd len="med" w="med" type="none"/>
            <a:tailEnd len="med" w="med" type="none"/>
          </a:ln>
        </p:spPr>
      </p:cxnSp>
      <p:pic>
        <p:nvPicPr>
          <p:cNvPr id="225" name="Google Shape;225;p23"/>
          <p:cNvPicPr preferRelativeResize="0"/>
          <p:nvPr/>
        </p:nvPicPr>
        <p:blipFill rotWithShape="1">
          <a:blip r:embed="rId6">
            <a:alphaModFix/>
          </a:blip>
          <a:srcRect b="39096" l="26557" r="67369" t="54065"/>
          <a:stretch/>
        </p:blipFill>
        <p:spPr>
          <a:xfrm rot="-5400000">
            <a:off x="2611675" y="2919774"/>
            <a:ext cx="508101" cy="250501"/>
          </a:xfrm>
          <a:prstGeom prst="rect">
            <a:avLst/>
          </a:prstGeom>
          <a:noFill/>
          <a:ln>
            <a:noFill/>
          </a:ln>
        </p:spPr>
      </p:pic>
      <p:pic>
        <p:nvPicPr>
          <p:cNvPr id="226" name="Google Shape;226;p23"/>
          <p:cNvPicPr preferRelativeResize="0"/>
          <p:nvPr/>
        </p:nvPicPr>
        <p:blipFill>
          <a:blip r:embed="rId7">
            <a:alphaModFix/>
          </a:blip>
          <a:stretch>
            <a:fillRect/>
          </a:stretch>
        </p:blipFill>
        <p:spPr>
          <a:xfrm>
            <a:off x="2924737" y="2867275"/>
            <a:ext cx="995525" cy="995550"/>
          </a:xfrm>
          <a:prstGeom prst="rect">
            <a:avLst/>
          </a:prstGeom>
          <a:noFill/>
          <a:ln>
            <a:noFill/>
          </a:ln>
        </p:spPr>
      </p:pic>
      <p:pic>
        <p:nvPicPr>
          <p:cNvPr id="227" name="Google Shape;227;p23"/>
          <p:cNvPicPr preferRelativeResize="0"/>
          <p:nvPr/>
        </p:nvPicPr>
        <p:blipFill>
          <a:blip r:embed="rId8">
            <a:alphaModFix/>
          </a:blip>
          <a:stretch>
            <a:fillRect/>
          </a:stretch>
        </p:blipFill>
        <p:spPr>
          <a:xfrm>
            <a:off x="6319325" y="1739988"/>
            <a:ext cx="1429025" cy="1890225"/>
          </a:xfrm>
          <a:prstGeom prst="rect">
            <a:avLst/>
          </a:prstGeom>
          <a:noFill/>
          <a:ln>
            <a:noFill/>
          </a:ln>
        </p:spPr>
      </p:pic>
      <p:sp>
        <p:nvSpPr>
          <p:cNvPr id="228" name="Google Shape;228;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 - Engineering Standards</a:t>
            </a:r>
            <a:endParaRPr/>
          </a:p>
        </p:txBody>
      </p:sp>
      <p:sp>
        <p:nvSpPr>
          <p:cNvPr id="234" name="Google Shape;234;p24"/>
          <p:cNvSpPr txBox="1"/>
          <p:nvPr/>
        </p:nvSpPr>
        <p:spPr>
          <a:xfrm>
            <a:off x="455400" y="3652500"/>
            <a:ext cx="23808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Ingress Protection Level 54 [X]</a:t>
            </a:r>
            <a:endParaRPr sz="1800">
              <a:latin typeface="Lato"/>
              <a:ea typeface="Lato"/>
              <a:cs typeface="Lato"/>
              <a:sym typeface="Lato"/>
            </a:endParaRPr>
          </a:p>
        </p:txBody>
      </p:sp>
      <p:pic>
        <p:nvPicPr>
          <p:cNvPr id="235" name="Google Shape;235;p24"/>
          <p:cNvPicPr preferRelativeResize="0"/>
          <p:nvPr/>
        </p:nvPicPr>
        <p:blipFill>
          <a:blip r:embed="rId3">
            <a:alphaModFix/>
          </a:blip>
          <a:stretch>
            <a:fillRect/>
          </a:stretch>
        </p:blipFill>
        <p:spPr>
          <a:xfrm>
            <a:off x="6848800" y="2108175"/>
            <a:ext cx="1539125" cy="1539125"/>
          </a:xfrm>
          <a:prstGeom prst="rect">
            <a:avLst/>
          </a:prstGeom>
          <a:noFill/>
          <a:ln>
            <a:noFill/>
          </a:ln>
        </p:spPr>
      </p:pic>
      <p:sp>
        <p:nvSpPr>
          <p:cNvPr id="236" name="Google Shape;236;p24"/>
          <p:cNvSpPr txBox="1"/>
          <p:nvPr/>
        </p:nvSpPr>
        <p:spPr>
          <a:xfrm>
            <a:off x="3295775" y="3677225"/>
            <a:ext cx="2198100" cy="7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ICNIRP RF Emissions</a:t>
            </a:r>
            <a:r>
              <a:rPr lang="en" sz="1800">
                <a:latin typeface="Lato"/>
                <a:ea typeface="Lato"/>
                <a:cs typeface="Lato"/>
                <a:sym typeface="Lato"/>
              </a:rPr>
              <a:t> [X]</a:t>
            </a:r>
            <a:endParaRPr sz="1800">
              <a:latin typeface="Lato"/>
              <a:ea typeface="Lato"/>
              <a:cs typeface="Lato"/>
              <a:sym typeface="Lato"/>
            </a:endParaRPr>
          </a:p>
        </p:txBody>
      </p:sp>
      <p:sp>
        <p:nvSpPr>
          <p:cNvPr id="237" name="Google Shape;237;p24"/>
          <p:cNvSpPr txBox="1"/>
          <p:nvPr/>
        </p:nvSpPr>
        <p:spPr>
          <a:xfrm>
            <a:off x="6234025" y="3649900"/>
            <a:ext cx="26682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Reduction of Hazardous Substances </a:t>
            </a:r>
            <a:r>
              <a:rPr lang="en" sz="1800">
                <a:latin typeface="Lato"/>
                <a:ea typeface="Lato"/>
                <a:cs typeface="Lato"/>
                <a:sym typeface="Lato"/>
              </a:rPr>
              <a:t>[X]</a:t>
            </a:r>
            <a:endParaRPr sz="1800">
              <a:latin typeface="Lato"/>
              <a:ea typeface="Lato"/>
              <a:cs typeface="Lato"/>
              <a:sym typeface="Lato"/>
            </a:endParaRPr>
          </a:p>
        </p:txBody>
      </p:sp>
      <p:pic>
        <p:nvPicPr>
          <p:cNvPr id="238" name="Google Shape;238;p24"/>
          <p:cNvPicPr preferRelativeResize="0"/>
          <p:nvPr/>
        </p:nvPicPr>
        <p:blipFill>
          <a:blip r:embed="rId4">
            <a:alphaModFix/>
          </a:blip>
          <a:stretch>
            <a:fillRect/>
          </a:stretch>
        </p:blipFill>
        <p:spPr>
          <a:xfrm>
            <a:off x="858724" y="2108175"/>
            <a:ext cx="1544302" cy="1544325"/>
          </a:xfrm>
          <a:prstGeom prst="rect">
            <a:avLst/>
          </a:prstGeom>
          <a:noFill/>
          <a:ln>
            <a:noFill/>
          </a:ln>
        </p:spPr>
      </p:pic>
      <p:pic>
        <p:nvPicPr>
          <p:cNvPr id="239" name="Google Shape;239;p24"/>
          <p:cNvPicPr preferRelativeResize="0"/>
          <p:nvPr/>
        </p:nvPicPr>
        <p:blipFill>
          <a:blip r:embed="rId5">
            <a:alphaModFix/>
          </a:blip>
          <a:stretch>
            <a:fillRect/>
          </a:stretch>
        </p:blipFill>
        <p:spPr>
          <a:xfrm>
            <a:off x="2819370" y="1760568"/>
            <a:ext cx="3613091" cy="2054655"/>
          </a:xfrm>
          <a:prstGeom prst="rect">
            <a:avLst/>
          </a:prstGeom>
          <a:noFill/>
          <a:ln>
            <a:noFill/>
          </a:ln>
        </p:spPr>
      </p:pic>
      <p:sp>
        <p:nvSpPr>
          <p:cNvPr id="240" name="Google Shape;240;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5"/>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Hardware</a:t>
            </a:r>
            <a:endParaRPr/>
          </a:p>
        </p:txBody>
      </p:sp>
      <p:sp>
        <p:nvSpPr>
          <p:cNvPr id="246" name="Google Shape;246;p25"/>
          <p:cNvSpPr txBox="1"/>
          <p:nvPr>
            <p:ph idx="1" type="body"/>
          </p:nvPr>
        </p:nvSpPr>
        <p:spPr>
          <a:xfrm>
            <a:off x="338550" y="4434150"/>
            <a:ext cx="4957200" cy="442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t>LiquidWire Linear Soft Robotic Sensors [X]</a:t>
            </a:r>
            <a:endParaRPr sz="1800"/>
          </a:p>
        </p:txBody>
      </p:sp>
      <p:pic>
        <p:nvPicPr>
          <p:cNvPr id="247" name="Google Shape;247;p25"/>
          <p:cNvPicPr preferRelativeResize="0"/>
          <p:nvPr/>
        </p:nvPicPr>
        <p:blipFill>
          <a:blip r:embed="rId3">
            <a:alphaModFix/>
          </a:blip>
          <a:stretch>
            <a:fillRect/>
          </a:stretch>
        </p:blipFill>
        <p:spPr>
          <a:xfrm>
            <a:off x="5620873" y="3007425"/>
            <a:ext cx="3095574" cy="2063700"/>
          </a:xfrm>
          <a:prstGeom prst="rect">
            <a:avLst/>
          </a:prstGeom>
          <a:noFill/>
          <a:ln>
            <a:noFill/>
          </a:ln>
          <a:effectLst>
            <a:outerShdw blurRad="57150" rotWithShape="0" algn="bl" dir="5400000" dist="19050">
              <a:srgbClr val="000000">
                <a:alpha val="50000"/>
              </a:srgbClr>
            </a:outerShdw>
          </a:effectLst>
        </p:spPr>
      </p:pic>
      <p:pic>
        <p:nvPicPr>
          <p:cNvPr id="248" name="Google Shape;248;p25"/>
          <p:cNvPicPr preferRelativeResize="0"/>
          <p:nvPr/>
        </p:nvPicPr>
        <p:blipFill>
          <a:blip r:embed="rId4">
            <a:alphaModFix/>
          </a:blip>
          <a:stretch>
            <a:fillRect/>
          </a:stretch>
        </p:blipFill>
        <p:spPr>
          <a:xfrm>
            <a:off x="500450" y="1631188"/>
            <a:ext cx="3777201" cy="2518126"/>
          </a:xfrm>
          <a:prstGeom prst="rect">
            <a:avLst/>
          </a:prstGeom>
          <a:noFill/>
          <a:ln>
            <a:noFill/>
          </a:ln>
          <a:effectLst>
            <a:outerShdw blurRad="57150" rotWithShape="0" algn="bl" dir="5400000" dist="19050">
              <a:srgbClr val="000000">
                <a:alpha val="50000"/>
              </a:srgbClr>
            </a:outerShdw>
          </a:effectLst>
        </p:spPr>
      </p:pic>
      <p:pic>
        <p:nvPicPr>
          <p:cNvPr id="249" name="Google Shape;249;p25"/>
          <p:cNvPicPr preferRelativeResize="0"/>
          <p:nvPr/>
        </p:nvPicPr>
        <p:blipFill>
          <a:blip r:embed="rId5">
            <a:alphaModFix/>
          </a:blip>
          <a:stretch>
            <a:fillRect/>
          </a:stretch>
        </p:blipFill>
        <p:spPr>
          <a:xfrm>
            <a:off x="4774350" y="640075"/>
            <a:ext cx="3942100" cy="2217425"/>
          </a:xfrm>
          <a:prstGeom prst="rect">
            <a:avLst/>
          </a:prstGeom>
          <a:noFill/>
          <a:ln>
            <a:noFill/>
          </a:ln>
          <a:effectLst>
            <a:outerShdw blurRad="57150" rotWithShape="0" algn="bl" dir="5400000" dist="19050">
              <a:srgbClr val="000000">
                <a:alpha val="50000"/>
              </a:srgbClr>
            </a:outerShdw>
          </a:effectLst>
        </p:spPr>
      </p:pic>
      <p:sp>
        <p:nvSpPr>
          <p:cNvPr id="250" name="Google Shape;250;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graphicFrame>
        <p:nvGraphicFramePr>
          <p:cNvPr id="255" name="Google Shape;255;p26"/>
          <p:cNvGraphicFramePr/>
          <p:nvPr/>
        </p:nvGraphicFramePr>
        <p:xfrm>
          <a:off x="870913" y="3059575"/>
          <a:ext cx="3000000" cy="3000000"/>
        </p:xfrm>
        <a:graphic>
          <a:graphicData uri="http://schemas.openxmlformats.org/drawingml/2006/table">
            <a:tbl>
              <a:tblPr>
                <a:noFill/>
                <a:tableStyleId>{1F19F77B-E9F7-482F-8883-9CD9CE4ED7AA}</a:tableStyleId>
              </a:tblPr>
              <a:tblGrid>
                <a:gridCol w="1404375"/>
                <a:gridCol w="1359550"/>
                <a:gridCol w="1359550"/>
                <a:gridCol w="1359550"/>
                <a:gridCol w="1919150"/>
              </a:tblGrid>
              <a:tr h="733400">
                <a:tc>
                  <a:txBody>
                    <a:bodyPr>
                      <a:noAutofit/>
                    </a:bodyPr>
                    <a:lstStyle/>
                    <a:p>
                      <a:pPr indent="0" lvl="0" marL="0" rtl="0" algn="ctr">
                        <a:spcBef>
                          <a:spcPts val="0"/>
                        </a:spcBef>
                        <a:spcAft>
                          <a:spcPts val="0"/>
                        </a:spcAft>
                        <a:buNone/>
                      </a:pPr>
                      <a:r>
                        <a:rPr b="1" lang="en" sz="1200">
                          <a:latin typeface="Lato"/>
                          <a:ea typeface="Lato"/>
                          <a:cs typeface="Lato"/>
                          <a:sym typeface="Lato"/>
                        </a:rPr>
                        <a:t>Name</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Diameter </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(mm)</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Price</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(USD)</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Resistance</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Range</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(Ohms)</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Interface/Communication</a:t>
                      </a:r>
                      <a:endParaRPr b="1" sz="1200">
                        <a:latin typeface="Lato"/>
                        <a:ea typeface="Lato"/>
                        <a:cs typeface="Lato"/>
                        <a:sym typeface="Lato"/>
                      </a:endParaRPr>
                    </a:p>
                  </a:txBody>
                  <a:tcPr marT="63500" marB="63500" marR="63500" marL="63500"/>
                </a:tc>
              </a:tr>
              <a:tr h="341275">
                <a:tc>
                  <a:txBody>
                    <a:bodyPr>
                      <a:noAutofit/>
                    </a:bodyPr>
                    <a:lstStyle/>
                    <a:p>
                      <a:pPr indent="0" lvl="0" marL="0" rtl="0" algn="ctr">
                        <a:spcBef>
                          <a:spcPts val="0"/>
                        </a:spcBef>
                        <a:spcAft>
                          <a:spcPts val="0"/>
                        </a:spcAft>
                        <a:buNone/>
                      </a:pPr>
                      <a:r>
                        <a:rPr lang="en" sz="1200">
                          <a:latin typeface="Lato"/>
                          <a:ea typeface="Lato"/>
                          <a:cs typeface="Lato"/>
                          <a:sym typeface="Lato"/>
                        </a:rPr>
                        <a:t>Interlink 40X</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&lt;</a:t>
                      </a:r>
                      <a:r>
                        <a:rPr lang="en" sz="1200">
                          <a:latin typeface="Lato"/>
                          <a:ea typeface="Lato"/>
                          <a:cs typeface="Lato"/>
                          <a:sym typeface="Lato"/>
                        </a:rPr>
                        <a:t>15</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7</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Infinite-250</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Analog</a:t>
                      </a:r>
                      <a:endParaRPr sz="1200">
                        <a:latin typeface="Lato"/>
                        <a:ea typeface="Lato"/>
                        <a:cs typeface="Lato"/>
                        <a:sym typeface="Lato"/>
                      </a:endParaRPr>
                    </a:p>
                  </a:txBody>
                  <a:tcPr marT="63500" marB="63500" marR="63500" marL="63500">
                    <a:solidFill>
                      <a:srgbClr val="6FA8DC"/>
                    </a:solidFill>
                  </a:tcPr>
                </a:tc>
              </a:tr>
              <a:tr h="733400">
                <a:tc>
                  <a:txBody>
                    <a:bodyPr>
                      <a:noAutofit/>
                    </a:bodyPr>
                    <a:lstStyle/>
                    <a:p>
                      <a:pPr indent="0" lvl="0" marL="0" rtl="0" algn="ctr">
                        <a:spcBef>
                          <a:spcPts val="0"/>
                        </a:spcBef>
                        <a:spcAft>
                          <a:spcPts val="0"/>
                        </a:spcAft>
                        <a:buNone/>
                      </a:pPr>
                      <a:r>
                        <a:rPr lang="en" sz="1200">
                          <a:latin typeface="Lato"/>
                          <a:ea typeface="Lato"/>
                          <a:cs typeface="Lato"/>
                          <a:sym typeface="Lato"/>
                        </a:rPr>
                        <a:t>Velostat Conductive</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Sheet</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Custom</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3.95</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Variable</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Analog</a:t>
                      </a:r>
                      <a:endParaRPr sz="1200">
                        <a:latin typeface="Lato"/>
                        <a:ea typeface="Lato"/>
                        <a:cs typeface="Lato"/>
                        <a:sym typeface="Lato"/>
                      </a:endParaRPr>
                    </a:p>
                  </a:txBody>
                  <a:tcPr marT="63500" marB="63500" marR="63500" marL="63500"/>
                </a:tc>
              </a:tr>
            </a:tbl>
          </a:graphicData>
        </a:graphic>
      </p:graphicFrame>
      <p:sp>
        <p:nvSpPr>
          <p:cNvPr id="256" name="Google Shape;256;p26"/>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Linear Pressure Sensor</a:t>
            </a:r>
            <a:endParaRPr/>
          </a:p>
        </p:txBody>
      </p:sp>
      <p:sp>
        <p:nvSpPr>
          <p:cNvPr id="257" name="Google Shape;257;p26"/>
          <p:cNvSpPr/>
          <p:nvPr/>
        </p:nvSpPr>
        <p:spPr>
          <a:xfrm>
            <a:off x="3315575" y="3492725"/>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26"/>
          <p:cNvPicPr preferRelativeResize="0"/>
          <p:nvPr/>
        </p:nvPicPr>
        <p:blipFill>
          <a:blip r:embed="rId3">
            <a:alphaModFix/>
          </a:blip>
          <a:stretch>
            <a:fillRect/>
          </a:stretch>
        </p:blipFill>
        <p:spPr>
          <a:xfrm>
            <a:off x="2841445" y="1348513"/>
            <a:ext cx="2152955" cy="1537825"/>
          </a:xfrm>
          <a:prstGeom prst="rect">
            <a:avLst/>
          </a:prstGeom>
          <a:noFill/>
          <a:ln>
            <a:noFill/>
          </a:ln>
          <a:effectLst>
            <a:outerShdw blurRad="57150" rotWithShape="0" algn="bl" dir="5400000" dist="19050">
              <a:srgbClr val="000000">
                <a:alpha val="50000"/>
              </a:srgbClr>
            </a:outerShdw>
          </a:effectLst>
        </p:spPr>
      </p:pic>
      <p:sp>
        <p:nvSpPr>
          <p:cNvPr id="259" name="Google Shape;259;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26"/>
          <p:cNvSpPr txBox="1"/>
          <p:nvPr/>
        </p:nvSpPr>
        <p:spPr>
          <a:xfrm>
            <a:off x="5096875" y="2552375"/>
            <a:ext cx="4509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7"/>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Microcontroller</a:t>
            </a:r>
            <a:endParaRPr/>
          </a:p>
        </p:txBody>
      </p:sp>
      <p:graphicFrame>
        <p:nvGraphicFramePr>
          <p:cNvPr id="266" name="Google Shape;266;p27"/>
          <p:cNvGraphicFramePr/>
          <p:nvPr/>
        </p:nvGraphicFramePr>
        <p:xfrm>
          <a:off x="2656025" y="1613875"/>
          <a:ext cx="3000000" cy="3000000"/>
        </p:xfrm>
        <a:graphic>
          <a:graphicData uri="http://schemas.openxmlformats.org/drawingml/2006/table">
            <a:tbl>
              <a:tblPr>
                <a:noFill/>
                <a:tableStyleId>{1F19F77B-E9F7-482F-8883-9CD9CE4ED7AA}</a:tableStyleId>
              </a:tblPr>
              <a:tblGrid>
                <a:gridCol w="1251350"/>
                <a:gridCol w="583375"/>
                <a:gridCol w="1094425"/>
                <a:gridCol w="983825"/>
                <a:gridCol w="1131100"/>
                <a:gridCol w="1171475"/>
              </a:tblGrid>
              <a:tr h="626375">
                <a:tc>
                  <a:txBody>
                    <a:bodyPr>
                      <a:noAutofit/>
                    </a:bodyPr>
                    <a:lstStyle/>
                    <a:p>
                      <a:pPr indent="0" lvl="0" marL="0" rtl="0" algn="ctr">
                        <a:spcBef>
                          <a:spcPts val="0"/>
                        </a:spcBef>
                        <a:spcAft>
                          <a:spcPts val="0"/>
                        </a:spcAft>
                        <a:buNone/>
                      </a:pPr>
                      <a:r>
                        <a:rPr b="1" lang="en" sz="1200">
                          <a:latin typeface="Lato"/>
                          <a:ea typeface="Lato"/>
                          <a:cs typeface="Lato"/>
                          <a:sym typeface="Lato"/>
                        </a:rPr>
                        <a:t>Microcontroller</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Cost (USD)</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Wireless Connectivity</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Power Draw (mA)</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Flash Memory (kB)</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ADC</a:t>
                      </a:r>
                      <a:endParaRPr b="1" sz="1200">
                        <a:latin typeface="Lato"/>
                        <a:ea typeface="Lato"/>
                        <a:cs typeface="Lato"/>
                        <a:sym typeface="Lato"/>
                      </a:endParaRPr>
                    </a:p>
                  </a:txBody>
                  <a:tcPr marT="63500" marB="63500" marR="63500" marL="63500"/>
                </a:tc>
              </a:tr>
              <a:tr h="854925">
                <a:tc>
                  <a:txBody>
                    <a:bodyPr>
                      <a:noAutofit/>
                    </a:bodyPr>
                    <a:lstStyle/>
                    <a:p>
                      <a:pPr indent="0" lvl="0" marL="0" rtl="0" algn="ctr">
                        <a:spcBef>
                          <a:spcPts val="0"/>
                        </a:spcBef>
                        <a:spcAft>
                          <a:spcPts val="0"/>
                        </a:spcAft>
                        <a:buNone/>
                      </a:pPr>
                      <a:r>
                        <a:rPr lang="en" sz="1200">
                          <a:latin typeface="Lato"/>
                          <a:ea typeface="Lato"/>
                          <a:cs typeface="Lato"/>
                          <a:sym typeface="Lato"/>
                        </a:rPr>
                        <a:t>Cypress CYW20719</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$ 9.63</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BR/EDR/BLE Bluetooth 5.0 @ 2 Mbps</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10 mA</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1024</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 x28-channel, 10-bit, 3.6 ksps</a:t>
                      </a:r>
                      <a:endParaRPr sz="1200">
                        <a:latin typeface="Lato"/>
                        <a:ea typeface="Lato"/>
                        <a:cs typeface="Lato"/>
                        <a:sym typeface="Lato"/>
                      </a:endParaRPr>
                    </a:p>
                  </a:txBody>
                  <a:tcPr marT="63500" marB="63500" marR="63500" marL="63500">
                    <a:solidFill>
                      <a:srgbClr val="6FA8DC"/>
                    </a:solidFill>
                  </a:tcPr>
                </a:tc>
              </a:tr>
              <a:tr h="626375">
                <a:tc>
                  <a:txBody>
                    <a:bodyPr>
                      <a:noAutofit/>
                    </a:bodyPr>
                    <a:lstStyle/>
                    <a:p>
                      <a:pPr indent="0" lvl="0" marL="0" rtl="0" algn="ctr">
                        <a:spcBef>
                          <a:spcPts val="0"/>
                        </a:spcBef>
                        <a:spcAft>
                          <a:spcPts val="0"/>
                        </a:spcAft>
                        <a:buNone/>
                      </a:pPr>
                      <a:r>
                        <a:rPr lang="en" sz="1200">
                          <a:latin typeface="Lato"/>
                          <a:ea typeface="Lato"/>
                          <a:cs typeface="Lato"/>
                          <a:sym typeface="Lato"/>
                        </a:rPr>
                        <a:t>Microchip IS1871</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$ 2.98</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BLE Bluetooth 5.0</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8 mA</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256</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1 x6-channel</a:t>
                      </a:r>
                      <a:endParaRPr sz="1200">
                        <a:latin typeface="Lato"/>
                        <a:ea typeface="Lato"/>
                        <a:cs typeface="Lato"/>
                        <a:sym typeface="Lato"/>
                      </a:endParaRPr>
                    </a:p>
                  </a:txBody>
                  <a:tcPr marT="63500" marB="63500" marR="63500" marL="63500"/>
                </a:tc>
              </a:tr>
            </a:tbl>
          </a:graphicData>
        </a:graphic>
      </p:graphicFrame>
      <p:pic>
        <p:nvPicPr>
          <p:cNvPr id="267" name="Google Shape;267;p27"/>
          <p:cNvPicPr preferRelativeResize="0"/>
          <p:nvPr/>
        </p:nvPicPr>
        <p:blipFill>
          <a:blip r:embed="rId3">
            <a:alphaModFix/>
          </a:blip>
          <a:stretch>
            <a:fillRect/>
          </a:stretch>
        </p:blipFill>
        <p:spPr>
          <a:xfrm>
            <a:off x="226794" y="1697588"/>
            <a:ext cx="2291924" cy="1417700"/>
          </a:xfrm>
          <a:prstGeom prst="rect">
            <a:avLst/>
          </a:prstGeom>
          <a:noFill/>
          <a:ln>
            <a:noFill/>
          </a:ln>
          <a:effectLst>
            <a:outerShdw blurRad="57150" rotWithShape="0" algn="bl" dir="5400000" dist="19050">
              <a:srgbClr val="000000">
                <a:alpha val="50000"/>
              </a:srgbClr>
            </a:outerShdw>
          </a:effectLst>
        </p:spPr>
      </p:pic>
      <p:sp>
        <p:nvSpPr>
          <p:cNvPr id="268" name="Google Shape;268;p27"/>
          <p:cNvSpPr txBox="1"/>
          <p:nvPr>
            <p:ph idx="1" type="body"/>
          </p:nvPr>
        </p:nvSpPr>
        <p:spPr>
          <a:xfrm>
            <a:off x="279513" y="3115300"/>
            <a:ext cx="2239200" cy="535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CYW920719Q40EVB-01 Evaluation Board [X]</a:t>
            </a:r>
            <a:endParaRPr sz="1400"/>
          </a:p>
        </p:txBody>
      </p:sp>
      <p:pic>
        <p:nvPicPr>
          <p:cNvPr id="269" name="Google Shape;269;p27"/>
          <p:cNvPicPr preferRelativeResize="0"/>
          <p:nvPr/>
        </p:nvPicPr>
        <p:blipFill rotWithShape="1">
          <a:blip r:embed="rId4">
            <a:alphaModFix/>
          </a:blip>
          <a:srcRect b="17177" l="0" r="67109" t="21189"/>
          <a:stretch/>
        </p:blipFill>
        <p:spPr>
          <a:xfrm>
            <a:off x="714563" y="4057850"/>
            <a:ext cx="1107100" cy="692650"/>
          </a:xfrm>
          <a:prstGeom prst="rect">
            <a:avLst/>
          </a:prstGeom>
          <a:noFill/>
          <a:ln>
            <a:noFill/>
          </a:ln>
          <a:effectLst>
            <a:outerShdw blurRad="57150" rotWithShape="0" algn="bl" dir="5400000" dist="19050">
              <a:srgbClr val="000000">
                <a:alpha val="50000"/>
              </a:srgbClr>
            </a:outerShdw>
          </a:effectLst>
        </p:spPr>
      </p:pic>
      <p:sp>
        <p:nvSpPr>
          <p:cNvPr id="270" name="Google Shape;270;p27"/>
          <p:cNvSpPr/>
          <p:nvPr/>
        </p:nvSpPr>
        <p:spPr>
          <a:xfrm>
            <a:off x="7406175" y="2002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8570550" y="2002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6277325" y="2002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27"/>
          <p:cNvSpPr txBox="1"/>
          <p:nvPr/>
        </p:nvSpPr>
        <p:spPr>
          <a:xfrm>
            <a:off x="1820775" y="4463950"/>
            <a:ext cx="4509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8"/>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Inertial Measurement Unit (IMU)</a:t>
            </a:r>
            <a:endParaRPr/>
          </a:p>
        </p:txBody>
      </p:sp>
      <p:sp>
        <p:nvSpPr>
          <p:cNvPr id="280" name="Google Shape;280;p28"/>
          <p:cNvSpPr/>
          <p:nvPr/>
        </p:nvSpPr>
        <p:spPr>
          <a:xfrm>
            <a:off x="8107850" y="1759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8"/>
          <p:cNvSpPr/>
          <p:nvPr/>
        </p:nvSpPr>
        <p:spPr>
          <a:xfrm>
            <a:off x="5886950" y="1759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
          <p:cNvSpPr/>
          <p:nvPr/>
        </p:nvSpPr>
        <p:spPr>
          <a:xfrm>
            <a:off x="2534925" y="1759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83" name="Google Shape;283;p28"/>
          <p:cNvGraphicFramePr/>
          <p:nvPr/>
        </p:nvGraphicFramePr>
        <p:xfrm>
          <a:off x="762575" y="1515750"/>
          <a:ext cx="3000000" cy="3000000"/>
        </p:xfrm>
        <a:graphic>
          <a:graphicData uri="http://schemas.openxmlformats.org/drawingml/2006/table">
            <a:tbl>
              <a:tblPr>
                <a:noFill/>
                <a:tableStyleId>{1F19F77B-E9F7-482F-8883-9CD9CE4ED7AA}</a:tableStyleId>
              </a:tblPr>
              <a:tblGrid>
                <a:gridCol w="1064450"/>
                <a:gridCol w="966575"/>
                <a:gridCol w="1125625"/>
                <a:gridCol w="2239025"/>
                <a:gridCol w="1333625"/>
                <a:gridCol w="893150"/>
              </a:tblGrid>
              <a:tr h="603600">
                <a:tc>
                  <a:txBody>
                    <a:bodyPr>
                      <a:noAutofit/>
                    </a:bodyPr>
                    <a:lstStyle/>
                    <a:p>
                      <a:pPr indent="0" lvl="0" marL="0" rtl="0" algn="ctr">
                        <a:spcBef>
                          <a:spcPts val="0"/>
                        </a:spcBef>
                        <a:spcAft>
                          <a:spcPts val="0"/>
                        </a:spcAft>
                        <a:buNone/>
                      </a:pPr>
                      <a:r>
                        <a:rPr b="1" lang="en" sz="1200">
                          <a:latin typeface="Lato"/>
                          <a:ea typeface="Lato"/>
                          <a:cs typeface="Lato"/>
                          <a:sym typeface="Lato"/>
                        </a:rPr>
                        <a:t>IMU</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Cost (USD)</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Power Draw (mA)</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Accelerometer/Gyroscope</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Magnetometer</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Interface</a:t>
                      </a:r>
                      <a:endParaRPr b="1" sz="1200">
                        <a:latin typeface="Lato"/>
                        <a:ea typeface="Lato"/>
                        <a:cs typeface="Lato"/>
                        <a:sym typeface="Lato"/>
                      </a:endParaRPr>
                    </a:p>
                  </a:txBody>
                  <a:tcPr marT="63500" marB="63500" marR="63500" marL="63500"/>
                </a:tc>
              </a:tr>
              <a:tr h="603600">
                <a:tc>
                  <a:txBody>
                    <a:bodyPr>
                      <a:noAutofit/>
                    </a:bodyPr>
                    <a:lstStyle/>
                    <a:p>
                      <a:pPr indent="0" lvl="0" marL="0" rtl="0" algn="ctr">
                        <a:spcBef>
                          <a:spcPts val="0"/>
                        </a:spcBef>
                        <a:spcAft>
                          <a:spcPts val="0"/>
                        </a:spcAft>
                        <a:buNone/>
                      </a:pPr>
                      <a:r>
                        <a:rPr lang="en" sz="1200">
                          <a:latin typeface="Lato"/>
                          <a:ea typeface="Lato"/>
                          <a:cs typeface="Lato"/>
                          <a:sym typeface="Lato"/>
                        </a:rPr>
                        <a:t>STM LSM9DS1 [X]</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$ 6.14</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4.6</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±16g linear acceleration,</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±2000dps angular rate </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±16 gauss</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I</a:t>
                      </a:r>
                      <a:r>
                        <a:rPr baseline="30000" lang="en" sz="1200">
                          <a:latin typeface="Lato"/>
                          <a:ea typeface="Lato"/>
                          <a:cs typeface="Lato"/>
                          <a:sym typeface="Lato"/>
                        </a:rPr>
                        <a:t>2</a:t>
                      </a:r>
                      <a:r>
                        <a:rPr lang="en" sz="1200">
                          <a:latin typeface="Lato"/>
                          <a:ea typeface="Lato"/>
                          <a:cs typeface="Lato"/>
                          <a:sym typeface="Lato"/>
                        </a:rPr>
                        <a:t>C / SPI</a:t>
                      </a:r>
                      <a:endParaRPr sz="1200">
                        <a:latin typeface="Lato"/>
                        <a:ea typeface="Lato"/>
                        <a:cs typeface="Lato"/>
                        <a:sym typeface="Lato"/>
                      </a:endParaRPr>
                    </a:p>
                  </a:txBody>
                  <a:tcPr marT="63500" marB="63500" marR="63500" marL="63500">
                    <a:solidFill>
                      <a:srgbClr val="6FA8DC"/>
                    </a:solidFill>
                  </a:tcPr>
                </a:tc>
              </a:tr>
              <a:tr h="603600">
                <a:tc>
                  <a:txBody>
                    <a:bodyPr>
                      <a:noAutofit/>
                    </a:bodyPr>
                    <a:lstStyle/>
                    <a:p>
                      <a:pPr indent="0" lvl="0" marL="0" rtl="0" algn="ctr">
                        <a:spcBef>
                          <a:spcPts val="0"/>
                        </a:spcBef>
                        <a:spcAft>
                          <a:spcPts val="0"/>
                        </a:spcAft>
                        <a:buNone/>
                      </a:pPr>
                      <a:r>
                        <a:rPr lang="en" sz="1200">
                          <a:latin typeface="Lato"/>
                          <a:ea typeface="Lato"/>
                          <a:cs typeface="Lato"/>
                          <a:sym typeface="Lato"/>
                        </a:rPr>
                        <a:t>Bosch BMX055 [X]</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$ 7.02</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0.13 mA</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±16g linear acceleration,</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±2000dps angular rate </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±2500 uT</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I</a:t>
                      </a:r>
                      <a:r>
                        <a:rPr baseline="30000" lang="en" sz="1200">
                          <a:latin typeface="Lato"/>
                          <a:ea typeface="Lato"/>
                          <a:cs typeface="Lato"/>
                          <a:sym typeface="Lato"/>
                        </a:rPr>
                        <a:t>2</a:t>
                      </a:r>
                      <a:r>
                        <a:rPr lang="en" sz="1200">
                          <a:latin typeface="Lato"/>
                          <a:ea typeface="Lato"/>
                          <a:cs typeface="Lato"/>
                          <a:sym typeface="Lato"/>
                        </a:rPr>
                        <a:t>C / SPI</a:t>
                      </a:r>
                      <a:endParaRPr sz="1200">
                        <a:latin typeface="Lato"/>
                        <a:ea typeface="Lato"/>
                        <a:cs typeface="Lato"/>
                        <a:sym typeface="Lato"/>
                      </a:endParaRPr>
                    </a:p>
                  </a:txBody>
                  <a:tcPr marT="63500" marB="63500" marR="63500" marL="63500"/>
                </a:tc>
              </a:tr>
            </a:tbl>
          </a:graphicData>
        </a:graphic>
      </p:graphicFrame>
      <p:pic>
        <p:nvPicPr>
          <p:cNvPr id="284" name="Google Shape;284;p28"/>
          <p:cNvPicPr preferRelativeResize="0"/>
          <p:nvPr/>
        </p:nvPicPr>
        <p:blipFill>
          <a:blip r:embed="rId3">
            <a:alphaModFix/>
          </a:blip>
          <a:stretch>
            <a:fillRect/>
          </a:stretch>
        </p:blipFill>
        <p:spPr>
          <a:xfrm>
            <a:off x="4283175" y="3667017"/>
            <a:ext cx="2603425" cy="1224575"/>
          </a:xfrm>
          <a:prstGeom prst="rect">
            <a:avLst/>
          </a:prstGeom>
          <a:noFill/>
          <a:ln>
            <a:noFill/>
          </a:ln>
        </p:spPr>
      </p:pic>
      <p:cxnSp>
        <p:nvCxnSpPr>
          <p:cNvPr id="285" name="Google Shape;285;p28"/>
          <p:cNvCxnSpPr/>
          <p:nvPr/>
        </p:nvCxnSpPr>
        <p:spPr>
          <a:xfrm rot="10800000">
            <a:off x="3018925" y="3667013"/>
            <a:ext cx="0" cy="898500"/>
          </a:xfrm>
          <a:prstGeom prst="straightConnector1">
            <a:avLst/>
          </a:prstGeom>
          <a:noFill/>
          <a:ln cap="flat" cmpd="sng" w="28575">
            <a:solidFill>
              <a:srgbClr val="00E300"/>
            </a:solidFill>
            <a:prstDash val="solid"/>
            <a:round/>
            <a:headEnd len="med" w="med" type="none"/>
            <a:tailEnd len="med" w="med" type="triangle"/>
          </a:ln>
        </p:spPr>
      </p:cxnSp>
      <p:cxnSp>
        <p:nvCxnSpPr>
          <p:cNvPr id="286" name="Google Shape;286;p28"/>
          <p:cNvCxnSpPr/>
          <p:nvPr/>
        </p:nvCxnSpPr>
        <p:spPr>
          <a:xfrm rot="10800000">
            <a:off x="3468175" y="4116263"/>
            <a:ext cx="0" cy="898500"/>
          </a:xfrm>
          <a:prstGeom prst="straightConnector1">
            <a:avLst/>
          </a:prstGeom>
          <a:noFill/>
          <a:ln cap="flat" cmpd="sng" w="28575">
            <a:solidFill>
              <a:srgbClr val="E80000"/>
            </a:solidFill>
            <a:prstDash val="solid"/>
            <a:round/>
            <a:headEnd len="med" w="med" type="none"/>
            <a:tailEnd len="med" w="med" type="triangle"/>
          </a:ln>
        </p:spPr>
      </p:cxnSp>
      <p:cxnSp>
        <p:nvCxnSpPr>
          <p:cNvPr id="287" name="Google Shape;287;p28"/>
          <p:cNvCxnSpPr/>
          <p:nvPr/>
        </p:nvCxnSpPr>
        <p:spPr>
          <a:xfrm flipH="1">
            <a:off x="2624425" y="4560763"/>
            <a:ext cx="394500" cy="280500"/>
          </a:xfrm>
          <a:prstGeom prst="straightConnector1">
            <a:avLst/>
          </a:prstGeom>
          <a:noFill/>
          <a:ln cap="flat" cmpd="sng" w="28575">
            <a:solidFill>
              <a:srgbClr val="0000DD"/>
            </a:solidFill>
            <a:prstDash val="solid"/>
            <a:round/>
            <a:headEnd len="med" w="med" type="none"/>
            <a:tailEnd len="med" w="med" type="triangle"/>
          </a:ln>
        </p:spPr>
      </p:cxnSp>
      <p:sp>
        <p:nvSpPr>
          <p:cNvPr id="288" name="Google Shape;288;p28"/>
          <p:cNvSpPr/>
          <p:nvPr/>
        </p:nvSpPr>
        <p:spPr>
          <a:xfrm>
            <a:off x="2979775" y="4526363"/>
            <a:ext cx="78300" cy="78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28"/>
          <p:cNvSpPr txBox="1"/>
          <p:nvPr/>
        </p:nvSpPr>
        <p:spPr>
          <a:xfrm>
            <a:off x="6900025" y="4528475"/>
            <a:ext cx="4509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graphicFrame>
        <p:nvGraphicFramePr>
          <p:cNvPr id="295" name="Google Shape;295;p29"/>
          <p:cNvGraphicFramePr/>
          <p:nvPr/>
        </p:nvGraphicFramePr>
        <p:xfrm>
          <a:off x="606975" y="1351950"/>
          <a:ext cx="3000000" cy="3000000"/>
        </p:xfrm>
        <a:graphic>
          <a:graphicData uri="http://schemas.openxmlformats.org/drawingml/2006/table">
            <a:tbl>
              <a:tblPr>
                <a:noFill/>
                <a:tableStyleId>{1F19F77B-E9F7-482F-8883-9CD9CE4ED7AA}</a:tableStyleId>
              </a:tblPr>
              <a:tblGrid>
                <a:gridCol w="1161175"/>
                <a:gridCol w="782550"/>
                <a:gridCol w="984475"/>
                <a:gridCol w="1085450"/>
                <a:gridCol w="1211675"/>
                <a:gridCol w="1337900"/>
                <a:gridCol w="1312650"/>
              </a:tblGrid>
              <a:tr h="575350">
                <a:tc>
                  <a:txBody>
                    <a:bodyPr>
                      <a:noAutofit/>
                    </a:bodyPr>
                    <a:lstStyle/>
                    <a:p>
                      <a:pPr indent="0" lvl="0" marL="0" rtl="0" algn="ctr">
                        <a:spcBef>
                          <a:spcPts val="0"/>
                        </a:spcBef>
                        <a:spcAft>
                          <a:spcPts val="0"/>
                        </a:spcAft>
                        <a:buNone/>
                      </a:pPr>
                      <a:r>
                        <a:rPr b="1" lang="en" sz="1200">
                          <a:latin typeface="Lato"/>
                          <a:ea typeface="Lato"/>
                          <a:cs typeface="Lato"/>
                          <a:sym typeface="Lato"/>
                        </a:rPr>
                        <a:t>Component</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(Battery)</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Price</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(USD)</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Capacity</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(mAh)</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Output</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Voltage</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(V)</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Form </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Factor</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Chemical Composition</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Rechargeable</a:t>
                      </a:r>
                      <a:endParaRPr b="1" sz="1200">
                        <a:latin typeface="Lato"/>
                        <a:ea typeface="Lato"/>
                        <a:cs typeface="Lato"/>
                        <a:sym typeface="Lato"/>
                      </a:endParaRPr>
                    </a:p>
                  </a:txBody>
                  <a:tcPr marT="63500" marB="63500" marR="63500" marL="63500"/>
                </a:tc>
              </a:tr>
              <a:tr h="267725">
                <a:tc>
                  <a:txBody>
                    <a:bodyPr>
                      <a:noAutofit/>
                    </a:bodyPr>
                    <a:lstStyle/>
                    <a:p>
                      <a:pPr indent="0" lvl="0" marL="0" rtl="0" algn="ctr">
                        <a:spcBef>
                          <a:spcPts val="0"/>
                        </a:spcBef>
                        <a:spcAft>
                          <a:spcPts val="0"/>
                        </a:spcAft>
                        <a:buNone/>
                      </a:pPr>
                      <a:r>
                        <a:rPr lang="en" sz="1200">
                          <a:latin typeface="Lato"/>
                          <a:ea typeface="Lato"/>
                          <a:cs typeface="Lato"/>
                          <a:sym typeface="Lato"/>
                        </a:rPr>
                        <a:t>LP503035</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1.00</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500</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3.7</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Pouch Cell</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Li-Ion Polymer</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Yes</a:t>
                      </a:r>
                      <a:endParaRPr sz="1200">
                        <a:latin typeface="Lato"/>
                        <a:ea typeface="Lato"/>
                        <a:cs typeface="Lato"/>
                        <a:sym typeface="Lato"/>
                      </a:endParaRPr>
                    </a:p>
                  </a:txBody>
                  <a:tcPr marT="63500" marB="63500" marR="63500" marL="63500">
                    <a:solidFill>
                      <a:srgbClr val="6FA8DC"/>
                    </a:solidFill>
                  </a:tcPr>
                </a:tc>
              </a:tr>
              <a:tr h="421525">
                <a:tc>
                  <a:txBody>
                    <a:bodyPr>
                      <a:noAutofit/>
                    </a:bodyPr>
                    <a:lstStyle/>
                    <a:p>
                      <a:pPr indent="0" lvl="0" marL="0" rtl="0" algn="ctr">
                        <a:spcBef>
                          <a:spcPts val="0"/>
                        </a:spcBef>
                        <a:spcAft>
                          <a:spcPts val="0"/>
                        </a:spcAft>
                        <a:buNone/>
                      </a:pPr>
                      <a:r>
                        <a:rPr lang="en" sz="1200">
                          <a:latin typeface="Lato"/>
                          <a:ea typeface="Lato"/>
                          <a:cs typeface="Lato"/>
                          <a:sym typeface="Lato"/>
                        </a:rPr>
                        <a:t>UxCell</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AAA</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1.64</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500</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1.2</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AAA</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Cylinder</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Ni-MH</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Yes</a:t>
                      </a:r>
                      <a:endParaRPr sz="1200">
                        <a:latin typeface="Lato"/>
                        <a:ea typeface="Lato"/>
                        <a:cs typeface="Lato"/>
                        <a:sym typeface="Lato"/>
                      </a:endParaRPr>
                    </a:p>
                  </a:txBody>
                  <a:tcPr marT="63500" marB="63500" marR="63500" marL="63500"/>
                </a:tc>
              </a:tr>
              <a:tr h="421525">
                <a:tc>
                  <a:txBody>
                    <a:bodyPr>
                      <a:noAutofit/>
                    </a:bodyPr>
                    <a:lstStyle/>
                    <a:p>
                      <a:pPr indent="0" lvl="0" marL="0" rtl="0" algn="ctr">
                        <a:spcBef>
                          <a:spcPts val="0"/>
                        </a:spcBef>
                        <a:spcAft>
                          <a:spcPts val="0"/>
                        </a:spcAft>
                        <a:buNone/>
                      </a:pPr>
                      <a:r>
                        <a:rPr lang="en" sz="1200">
                          <a:latin typeface="Lato"/>
                          <a:ea typeface="Lato"/>
                          <a:cs typeface="Lato"/>
                          <a:sym typeface="Lato"/>
                        </a:rPr>
                        <a:t>Duracell</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AAA</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0.55</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541</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1.5</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AAA</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Cylinder</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Alkaline</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No</a:t>
                      </a:r>
                      <a:endParaRPr sz="1200">
                        <a:latin typeface="Lato"/>
                        <a:ea typeface="Lato"/>
                        <a:cs typeface="Lato"/>
                        <a:sym typeface="Lato"/>
                      </a:endParaRPr>
                    </a:p>
                  </a:txBody>
                  <a:tcPr marT="63500" marB="63500" marR="63500" marL="63500"/>
                </a:tc>
              </a:tr>
              <a:tr h="421525">
                <a:tc>
                  <a:txBody>
                    <a:bodyPr>
                      <a:noAutofit/>
                    </a:bodyPr>
                    <a:lstStyle/>
                    <a:p>
                      <a:pPr indent="0" lvl="0" marL="0" rtl="0" algn="ctr">
                        <a:spcBef>
                          <a:spcPts val="0"/>
                        </a:spcBef>
                        <a:spcAft>
                          <a:spcPts val="0"/>
                        </a:spcAft>
                        <a:buNone/>
                      </a:pPr>
                      <a:r>
                        <a:rPr lang="en" sz="1200">
                          <a:latin typeface="Lato"/>
                          <a:ea typeface="Lato"/>
                          <a:cs typeface="Lato"/>
                          <a:sym typeface="Lato"/>
                        </a:rPr>
                        <a:t>Panasonic</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CR3032</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2.45</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500</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3.0</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Coin Cell</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Lithium</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No</a:t>
                      </a:r>
                      <a:endParaRPr sz="1200">
                        <a:latin typeface="Lato"/>
                        <a:ea typeface="Lato"/>
                        <a:cs typeface="Lato"/>
                        <a:sym typeface="Lato"/>
                      </a:endParaRPr>
                    </a:p>
                  </a:txBody>
                  <a:tcPr marT="63500" marB="63500" marR="63500" marL="63500"/>
                </a:tc>
              </a:tr>
            </a:tbl>
          </a:graphicData>
        </a:graphic>
      </p:graphicFrame>
      <p:sp>
        <p:nvSpPr>
          <p:cNvPr id="296" name="Google Shape;296;p29"/>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Battery</a:t>
            </a:r>
            <a:endParaRPr/>
          </a:p>
        </p:txBody>
      </p:sp>
      <p:sp>
        <p:nvSpPr>
          <p:cNvPr id="297" name="Google Shape;297;p29"/>
          <p:cNvSpPr txBox="1"/>
          <p:nvPr>
            <p:ph idx="1" type="body"/>
          </p:nvPr>
        </p:nvSpPr>
        <p:spPr>
          <a:xfrm>
            <a:off x="2186425" y="4295941"/>
            <a:ext cx="2018100" cy="72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500mAh 3.7V Li-Po Cell</a:t>
            </a:r>
            <a:endParaRPr sz="1800"/>
          </a:p>
        </p:txBody>
      </p:sp>
      <p:sp>
        <p:nvSpPr>
          <p:cNvPr id="298" name="Google Shape;298;p29"/>
          <p:cNvSpPr/>
          <p:nvPr/>
        </p:nvSpPr>
        <p:spPr>
          <a:xfrm>
            <a:off x="5519850" y="1713275"/>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8198550" y="1713275"/>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4352400" y="1713275"/>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3271200" y="1713275"/>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29"/>
          <p:cNvPicPr preferRelativeResize="0"/>
          <p:nvPr/>
        </p:nvPicPr>
        <p:blipFill>
          <a:blip r:embed="rId3">
            <a:alphaModFix/>
          </a:blip>
          <a:stretch>
            <a:fillRect/>
          </a:stretch>
        </p:blipFill>
        <p:spPr>
          <a:xfrm rot="10800000">
            <a:off x="667200" y="3668275"/>
            <a:ext cx="1666425" cy="1666425"/>
          </a:xfrm>
          <a:prstGeom prst="rect">
            <a:avLst/>
          </a:prstGeom>
          <a:noFill/>
          <a:ln>
            <a:noFill/>
          </a:ln>
        </p:spPr>
      </p:pic>
      <p:sp>
        <p:nvSpPr>
          <p:cNvPr id="303" name="Google Shape;303;p29"/>
          <p:cNvSpPr txBox="1"/>
          <p:nvPr/>
        </p:nvSpPr>
        <p:spPr>
          <a:xfrm>
            <a:off x="1732725" y="2191075"/>
            <a:ext cx="18837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0"/>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Firmware</a:t>
            </a:r>
            <a:endParaRPr/>
          </a:p>
        </p:txBody>
      </p:sp>
      <p:pic>
        <p:nvPicPr>
          <p:cNvPr id="310" name="Google Shape;310;p30"/>
          <p:cNvPicPr preferRelativeResize="0"/>
          <p:nvPr/>
        </p:nvPicPr>
        <p:blipFill>
          <a:blip r:embed="rId3">
            <a:alphaModFix/>
          </a:blip>
          <a:stretch>
            <a:fillRect/>
          </a:stretch>
        </p:blipFill>
        <p:spPr>
          <a:xfrm>
            <a:off x="477017" y="1879223"/>
            <a:ext cx="8189975" cy="1640600"/>
          </a:xfrm>
          <a:prstGeom prst="rect">
            <a:avLst/>
          </a:prstGeom>
          <a:noFill/>
          <a:ln>
            <a:noFill/>
          </a:ln>
        </p:spPr>
      </p:pic>
      <p:sp>
        <p:nvSpPr>
          <p:cNvPr id="311" name="Google Shape;311;p30"/>
          <p:cNvSpPr txBox="1"/>
          <p:nvPr/>
        </p:nvSpPr>
        <p:spPr>
          <a:xfrm>
            <a:off x="2619750" y="3556625"/>
            <a:ext cx="39045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State flowchart for microcontroller</a:t>
            </a:r>
            <a:endParaRPr sz="1800">
              <a:latin typeface="Lato"/>
              <a:ea typeface="Lato"/>
              <a:cs typeface="Lato"/>
              <a:sym typeface="Lato"/>
            </a:endParaRPr>
          </a:p>
        </p:txBody>
      </p:sp>
      <p:sp>
        <p:nvSpPr>
          <p:cNvPr id="312" name="Google Shape;312;p30"/>
          <p:cNvSpPr/>
          <p:nvPr/>
        </p:nvSpPr>
        <p:spPr>
          <a:xfrm rot="5400000">
            <a:off x="3016800" y="2022325"/>
            <a:ext cx="543000" cy="25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txBox="1"/>
          <p:nvPr/>
        </p:nvSpPr>
        <p:spPr>
          <a:xfrm>
            <a:off x="2357100" y="1251825"/>
            <a:ext cx="18624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Real-time capture override</a:t>
            </a:r>
            <a:endParaRPr sz="1800">
              <a:latin typeface="Lato"/>
              <a:ea typeface="Lato"/>
              <a:cs typeface="Lato"/>
              <a:sym typeface="Lato"/>
            </a:endParaRPr>
          </a:p>
        </p:txBody>
      </p:sp>
      <p:sp>
        <p:nvSpPr>
          <p:cNvPr id="314" name="Google Shape;314;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Coaching Software</a:t>
            </a:r>
            <a:endParaRPr/>
          </a:p>
        </p:txBody>
      </p:sp>
      <p:pic>
        <p:nvPicPr>
          <p:cNvPr id="320" name="Google Shape;320;p31"/>
          <p:cNvPicPr preferRelativeResize="0"/>
          <p:nvPr/>
        </p:nvPicPr>
        <p:blipFill>
          <a:blip r:embed="rId3">
            <a:alphaModFix/>
          </a:blip>
          <a:stretch>
            <a:fillRect/>
          </a:stretch>
        </p:blipFill>
        <p:spPr>
          <a:xfrm>
            <a:off x="152400" y="1327675"/>
            <a:ext cx="8869625" cy="3526775"/>
          </a:xfrm>
          <a:prstGeom prst="rect">
            <a:avLst/>
          </a:prstGeom>
          <a:noFill/>
          <a:ln>
            <a:noFill/>
          </a:ln>
        </p:spPr>
      </p:pic>
      <p:sp>
        <p:nvSpPr>
          <p:cNvPr id="321" name="Google Shape;321;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731520" y="640080"/>
            <a:ext cx="7688700" cy="7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a:t>
            </a:r>
            <a:endParaRPr/>
          </a:p>
        </p:txBody>
      </p:sp>
      <p:pic>
        <p:nvPicPr>
          <p:cNvPr id="107" name="Google Shape;107;p14"/>
          <p:cNvPicPr preferRelativeResize="0"/>
          <p:nvPr/>
        </p:nvPicPr>
        <p:blipFill rotWithShape="1">
          <a:blip r:embed="rId3">
            <a:alphaModFix/>
          </a:blip>
          <a:srcRect b="0" l="0" r="0" t="0"/>
          <a:stretch/>
        </p:blipFill>
        <p:spPr>
          <a:xfrm>
            <a:off x="245723" y="1736225"/>
            <a:ext cx="1569750" cy="1518650"/>
          </a:xfrm>
          <a:prstGeom prst="rect">
            <a:avLst/>
          </a:prstGeom>
          <a:noFill/>
          <a:ln>
            <a:noFill/>
          </a:ln>
        </p:spPr>
      </p:pic>
      <p:pic>
        <p:nvPicPr>
          <p:cNvPr id="108" name="Google Shape;108;p14"/>
          <p:cNvPicPr preferRelativeResize="0"/>
          <p:nvPr/>
        </p:nvPicPr>
        <p:blipFill>
          <a:blip r:embed="rId4">
            <a:alphaModFix/>
          </a:blip>
          <a:stretch>
            <a:fillRect/>
          </a:stretch>
        </p:blipFill>
        <p:spPr>
          <a:xfrm>
            <a:off x="5489161" y="1736213"/>
            <a:ext cx="1518676" cy="1518675"/>
          </a:xfrm>
          <a:prstGeom prst="rect">
            <a:avLst/>
          </a:prstGeom>
          <a:noFill/>
          <a:ln>
            <a:noFill/>
          </a:ln>
        </p:spPr>
      </p:pic>
      <p:pic>
        <p:nvPicPr>
          <p:cNvPr id="109" name="Google Shape;109;p14"/>
          <p:cNvPicPr preferRelativeResize="0"/>
          <p:nvPr/>
        </p:nvPicPr>
        <p:blipFill>
          <a:blip r:embed="rId5">
            <a:alphaModFix/>
          </a:blip>
          <a:stretch>
            <a:fillRect/>
          </a:stretch>
        </p:blipFill>
        <p:spPr>
          <a:xfrm>
            <a:off x="2002536" y="1736213"/>
            <a:ext cx="1518677" cy="1518674"/>
          </a:xfrm>
          <a:prstGeom prst="rect">
            <a:avLst/>
          </a:prstGeom>
          <a:noFill/>
          <a:ln>
            <a:noFill/>
          </a:ln>
        </p:spPr>
      </p:pic>
      <p:pic>
        <p:nvPicPr>
          <p:cNvPr id="110" name="Google Shape;110;p14"/>
          <p:cNvPicPr preferRelativeResize="0"/>
          <p:nvPr/>
        </p:nvPicPr>
        <p:blipFill>
          <a:blip r:embed="rId6">
            <a:alphaModFix/>
          </a:blip>
          <a:stretch>
            <a:fillRect/>
          </a:stretch>
        </p:blipFill>
        <p:spPr>
          <a:xfrm>
            <a:off x="3739675" y="1736213"/>
            <a:ext cx="1518675" cy="1518673"/>
          </a:xfrm>
          <a:prstGeom prst="rect">
            <a:avLst/>
          </a:prstGeom>
          <a:noFill/>
          <a:ln>
            <a:noFill/>
          </a:ln>
        </p:spPr>
      </p:pic>
      <p:sp>
        <p:nvSpPr>
          <p:cNvPr id="111" name="Google Shape;111;p14"/>
          <p:cNvSpPr txBox="1"/>
          <p:nvPr/>
        </p:nvSpPr>
        <p:spPr>
          <a:xfrm>
            <a:off x="3638488"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Will</a:t>
            </a:r>
            <a:r>
              <a:rPr lang="en" sz="1500">
                <a:latin typeface="Lato"/>
                <a:ea typeface="Lato"/>
                <a:cs typeface="Lato"/>
                <a:sym typeface="Lato"/>
              </a:rPr>
              <a:t> Carr</a:t>
            </a:r>
            <a:r>
              <a:rPr lang="en" sz="1500">
                <a:latin typeface="Lato"/>
                <a:ea typeface="Lato"/>
                <a:cs typeface="Lato"/>
                <a:sym typeface="Lato"/>
              </a:rPr>
              <a:t>oll</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 Firmware</a:t>
            </a:r>
            <a:endParaRPr sz="1200">
              <a:latin typeface="Lato"/>
              <a:ea typeface="Lato"/>
              <a:cs typeface="Lato"/>
              <a:sym typeface="Lato"/>
            </a:endParaRPr>
          </a:p>
        </p:txBody>
      </p:sp>
      <p:sp>
        <p:nvSpPr>
          <p:cNvPr id="112" name="Google Shape;112;p14"/>
          <p:cNvSpPr txBox="1"/>
          <p:nvPr/>
        </p:nvSpPr>
        <p:spPr>
          <a:xfrm>
            <a:off x="1904725" y="3178675"/>
            <a:ext cx="17457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Spencer Callicott</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Firmware</a:t>
            </a:r>
            <a:endParaRPr sz="1200">
              <a:latin typeface="Lato"/>
              <a:ea typeface="Lato"/>
              <a:cs typeface="Lato"/>
              <a:sym typeface="Lato"/>
            </a:endParaRPr>
          </a:p>
        </p:txBody>
      </p:sp>
      <p:sp>
        <p:nvSpPr>
          <p:cNvPr id="113" name="Google Shape;113;p14"/>
          <p:cNvSpPr txBox="1"/>
          <p:nvPr/>
        </p:nvSpPr>
        <p:spPr>
          <a:xfrm>
            <a:off x="7143575"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Jack Fletcher</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Software</a:t>
            </a:r>
            <a:endParaRPr sz="1200">
              <a:latin typeface="Lato"/>
              <a:ea typeface="Lato"/>
              <a:cs typeface="Lato"/>
              <a:sym typeface="Lato"/>
            </a:endParaRPr>
          </a:p>
        </p:txBody>
      </p:sp>
      <p:sp>
        <p:nvSpPr>
          <p:cNvPr id="114" name="Google Shape;114;p14"/>
          <p:cNvSpPr txBox="1"/>
          <p:nvPr/>
        </p:nvSpPr>
        <p:spPr>
          <a:xfrm>
            <a:off x="132188"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Chri</a:t>
            </a:r>
            <a:r>
              <a:rPr lang="en" sz="1500">
                <a:latin typeface="Lato"/>
                <a:ea typeface="Lato"/>
                <a:cs typeface="Lato"/>
                <a:sym typeface="Lato"/>
              </a:rPr>
              <a:t>s</a:t>
            </a:r>
            <a:r>
              <a:rPr lang="en" sz="1500">
                <a:latin typeface="Lato"/>
                <a:ea typeface="Lato"/>
                <a:cs typeface="Lato"/>
                <a:sym typeface="Lato"/>
              </a:rPr>
              <a:t>ti</a:t>
            </a:r>
            <a:r>
              <a:rPr lang="en" sz="1500">
                <a:latin typeface="Lato"/>
                <a:ea typeface="Lato"/>
                <a:cs typeface="Lato"/>
                <a:sym typeface="Lato"/>
              </a:rPr>
              <a:t>a</a:t>
            </a:r>
            <a:r>
              <a:rPr lang="en" sz="1500">
                <a:latin typeface="Lato"/>
                <a:ea typeface="Lato"/>
                <a:cs typeface="Lato"/>
                <a:sym typeface="Lato"/>
              </a:rPr>
              <a:t>n Bu</a:t>
            </a:r>
            <a:r>
              <a:rPr lang="en" sz="1500">
                <a:latin typeface="Lato"/>
                <a:ea typeface="Lato"/>
                <a:cs typeface="Lato"/>
                <a:sym typeface="Lato"/>
              </a:rPr>
              <a:t>s</a:t>
            </a:r>
            <a:r>
              <a:rPr lang="en" sz="1500">
                <a:latin typeface="Lato"/>
                <a:ea typeface="Lato"/>
                <a:cs typeface="Lato"/>
                <a:sym typeface="Lato"/>
              </a:rPr>
              <a:t>h</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Software</a:t>
            </a:r>
            <a:endParaRPr sz="1200">
              <a:latin typeface="Lato"/>
              <a:ea typeface="Lato"/>
              <a:cs typeface="Lato"/>
              <a:sym typeface="Lato"/>
            </a:endParaRPr>
          </a:p>
        </p:txBody>
      </p:sp>
      <p:sp>
        <p:nvSpPr>
          <p:cNvPr id="115" name="Google Shape;115;p14"/>
          <p:cNvSpPr txBox="1"/>
          <p:nvPr/>
        </p:nvSpPr>
        <p:spPr>
          <a:xfrm>
            <a:off x="5375600"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Landon Casey</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Hardware</a:t>
            </a:r>
            <a:endParaRPr sz="1200">
              <a:latin typeface="Lato"/>
              <a:ea typeface="Lato"/>
              <a:cs typeface="Lato"/>
              <a:sym typeface="Lato"/>
            </a:endParaRPr>
          </a:p>
        </p:txBody>
      </p:sp>
      <p:sp>
        <p:nvSpPr>
          <p:cNvPr id="116" name="Google Shape;116;p14"/>
          <p:cNvSpPr txBox="1"/>
          <p:nvPr/>
        </p:nvSpPr>
        <p:spPr>
          <a:xfrm>
            <a:off x="1535225" y="4441825"/>
            <a:ext cx="18009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4"/>
          <p:cNvPicPr preferRelativeResize="0"/>
          <p:nvPr/>
        </p:nvPicPr>
        <p:blipFill rotWithShape="1">
          <a:blip r:embed="rId7">
            <a:alphaModFix/>
          </a:blip>
          <a:srcRect b="0" l="0" r="0" t="0"/>
          <a:stretch/>
        </p:blipFill>
        <p:spPr>
          <a:xfrm>
            <a:off x="7244799" y="1736213"/>
            <a:ext cx="1518677" cy="1518674"/>
          </a:xfrm>
          <a:prstGeom prst="rect">
            <a:avLst/>
          </a:prstGeom>
          <a:noFill/>
          <a:ln>
            <a:noFill/>
          </a:ln>
        </p:spPr>
      </p:pic>
      <p:sp>
        <p:nvSpPr>
          <p:cNvPr id="118" name="Google Shape;118;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32"/>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Front End </a:t>
            </a:r>
            <a:endParaRPr/>
          </a:p>
        </p:txBody>
      </p:sp>
      <p:pic>
        <p:nvPicPr>
          <p:cNvPr id="328" name="Google Shape;328;p32"/>
          <p:cNvPicPr preferRelativeResize="0"/>
          <p:nvPr/>
        </p:nvPicPr>
        <p:blipFill>
          <a:blip r:embed="rId3">
            <a:alphaModFix/>
          </a:blip>
          <a:stretch>
            <a:fillRect/>
          </a:stretch>
        </p:blipFill>
        <p:spPr>
          <a:xfrm>
            <a:off x="2306099" y="1460175"/>
            <a:ext cx="4535400" cy="3402350"/>
          </a:xfrm>
          <a:prstGeom prst="rect">
            <a:avLst/>
          </a:prstGeom>
          <a:noFill/>
          <a:ln>
            <a:noFill/>
          </a:ln>
        </p:spPr>
      </p:pic>
      <p:sp>
        <p:nvSpPr>
          <p:cNvPr id="329" name="Google Shape;329;p32"/>
          <p:cNvSpPr txBox="1"/>
          <p:nvPr/>
        </p:nvSpPr>
        <p:spPr>
          <a:xfrm>
            <a:off x="8452950" y="4749850"/>
            <a:ext cx="464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3"/>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a:t>
            </a:r>
            <a:endParaRPr/>
          </a:p>
        </p:txBody>
      </p:sp>
      <p:sp>
        <p:nvSpPr>
          <p:cNvPr id="335" name="Google Shape;335;p33"/>
          <p:cNvSpPr txBox="1"/>
          <p:nvPr>
            <p:ph idx="1" type="body"/>
          </p:nvPr>
        </p:nvSpPr>
        <p:spPr>
          <a:xfrm>
            <a:off x="668225" y="1441200"/>
            <a:ext cx="7688700" cy="27279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lang="en" sz="1800">
                <a:solidFill>
                  <a:srgbClr val="000000"/>
                </a:solidFill>
              </a:rPr>
              <a:t>Garment</a:t>
            </a:r>
            <a:endParaRPr sz="1800">
              <a:solidFill>
                <a:srgbClr val="FF0000"/>
              </a:solidFill>
            </a:endParaRPr>
          </a:p>
          <a:p>
            <a:pPr indent="0" lvl="0" marL="1828800" rtl="0" algn="l">
              <a:spcBef>
                <a:spcPts val="1600"/>
              </a:spcBef>
              <a:spcAft>
                <a:spcPts val="0"/>
              </a:spcAft>
              <a:buNone/>
            </a:pPr>
            <a:r>
              <a:rPr lang="en" sz="1800">
                <a:solidFill>
                  <a:srgbClr val="000000"/>
                </a:solidFill>
              </a:rPr>
              <a:t>Pressure Sensor, IMU, Microcontroller</a:t>
            </a:r>
            <a:endParaRPr sz="1800">
              <a:solidFill>
                <a:srgbClr val="FF0000"/>
              </a:solidFill>
            </a:endParaRPr>
          </a:p>
          <a:p>
            <a:pPr indent="0" lvl="0" marL="1828800" rtl="0" algn="l">
              <a:spcBef>
                <a:spcPts val="1600"/>
              </a:spcBef>
              <a:spcAft>
                <a:spcPts val="0"/>
              </a:spcAft>
              <a:buNone/>
            </a:pPr>
            <a:r>
              <a:rPr lang="en" sz="1800">
                <a:solidFill>
                  <a:srgbClr val="000000"/>
                </a:solidFill>
              </a:rPr>
              <a:t>LiquidWire Sensors</a:t>
            </a:r>
            <a:endParaRPr sz="1800">
              <a:solidFill>
                <a:srgbClr val="000000"/>
              </a:solidFill>
            </a:endParaRPr>
          </a:p>
          <a:p>
            <a:pPr indent="0" lvl="0" marL="1828800" rtl="0" algn="l">
              <a:spcBef>
                <a:spcPts val="1600"/>
              </a:spcBef>
              <a:spcAft>
                <a:spcPts val="0"/>
              </a:spcAft>
              <a:buNone/>
            </a:pPr>
            <a:r>
              <a:rPr lang="en" sz="1800">
                <a:solidFill>
                  <a:srgbClr val="000000"/>
                </a:solidFill>
              </a:rPr>
              <a:t>Firmware Development </a:t>
            </a:r>
            <a:endParaRPr sz="1800">
              <a:solidFill>
                <a:srgbClr val="000000"/>
              </a:solidFill>
            </a:endParaRPr>
          </a:p>
          <a:p>
            <a:pPr indent="0" lvl="0" marL="1828800" rtl="0" algn="l">
              <a:spcBef>
                <a:spcPts val="1600"/>
              </a:spcBef>
              <a:spcAft>
                <a:spcPts val="1600"/>
              </a:spcAft>
              <a:buNone/>
            </a:pPr>
            <a:r>
              <a:rPr lang="en" sz="1800">
                <a:solidFill>
                  <a:srgbClr val="000000"/>
                </a:solidFill>
              </a:rPr>
              <a:t>Software Development</a:t>
            </a:r>
            <a:endParaRPr sz="1800">
              <a:solidFill>
                <a:srgbClr val="000000"/>
              </a:solidFill>
            </a:endParaRPr>
          </a:p>
        </p:txBody>
      </p:sp>
      <p:pic>
        <p:nvPicPr>
          <p:cNvPr id="336" name="Google Shape;336;p33"/>
          <p:cNvPicPr preferRelativeResize="0"/>
          <p:nvPr/>
        </p:nvPicPr>
        <p:blipFill rotWithShape="1">
          <a:blip r:embed="rId3">
            <a:alphaModFix/>
          </a:blip>
          <a:srcRect b="0" l="0" r="0" t="0"/>
          <a:stretch/>
        </p:blipFill>
        <p:spPr>
          <a:xfrm>
            <a:off x="729450" y="3086563"/>
            <a:ext cx="1567543" cy="274320"/>
          </a:xfrm>
          <a:prstGeom prst="rect">
            <a:avLst/>
          </a:prstGeom>
          <a:noFill/>
          <a:ln>
            <a:noFill/>
          </a:ln>
        </p:spPr>
      </p:pic>
      <p:pic>
        <p:nvPicPr>
          <p:cNvPr id="337" name="Google Shape;337;p33"/>
          <p:cNvPicPr preferRelativeResize="0"/>
          <p:nvPr/>
        </p:nvPicPr>
        <p:blipFill rotWithShape="1">
          <a:blip r:embed="rId3">
            <a:alphaModFix/>
          </a:blip>
          <a:srcRect b="0" l="0" r="0" t="0"/>
          <a:stretch/>
        </p:blipFill>
        <p:spPr>
          <a:xfrm>
            <a:off x="729450" y="3579450"/>
            <a:ext cx="1567543" cy="274320"/>
          </a:xfrm>
          <a:prstGeom prst="rect">
            <a:avLst/>
          </a:prstGeom>
          <a:noFill/>
          <a:ln>
            <a:noFill/>
          </a:ln>
        </p:spPr>
      </p:pic>
      <p:pic>
        <p:nvPicPr>
          <p:cNvPr id="338" name="Google Shape;338;p33"/>
          <p:cNvPicPr preferRelativeResize="0"/>
          <p:nvPr/>
        </p:nvPicPr>
        <p:blipFill>
          <a:blip r:embed="rId4">
            <a:alphaModFix/>
          </a:blip>
          <a:stretch>
            <a:fillRect/>
          </a:stretch>
        </p:blipFill>
        <p:spPr>
          <a:xfrm>
            <a:off x="729450" y="2556188"/>
            <a:ext cx="1378210" cy="274320"/>
          </a:xfrm>
          <a:prstGeom prst="rect">
            <a:avLst/>
          </a:prstGeom>
          <a:noFill/>
          <a:ln>
            <a:noFill/>
          </a:ln>
        </p:spPr>
      </p:pic>
      <p:pic>
        <p:nvPicPr>
          <p:cNvPr id="339" name="Google Shape;339;p33"/>
          <p:cNvPicPr preferRelativeResize="0"/>
          <p:nvPr/>
        </p:nvPicPr>
        <p:blipFill>
          <a:blip r:embed="rId4">
            <a:alphaModFix/>
          </a:blip>
          <a:stretch>
            <a:fillRect/>
          </a:stretch>
        </p:blipFill>
        <p:spPr>
          <a:xfrm>
            <a:off x="729450" y="2044563"/>
            <a:ext cx="1378210" cy="274320"/>
          </a:xfrm>
          <a:prstGeom prst="rect">
            <a:avLst/>
          </a:prstGeom>
          <a:noFill/>
          <a:ln>
            <a:noFill/>
          </a:ln>
        </p:spPr>
      </p:pic>
      <p:pic>
        <p:nvPicPr>
          <p:cNvPr id="340" name="Google Shape;340;p33"/>
          <p:cNvPicPr preferRelativeResize="0"/>
          <p:nvPr/>
        </p:nvPicPr>
        <p:blipFill>
          <a:blip r:embed="rId4">
            <a:alphaModFix/>
          </a:blip>
          <a:stretch>
            <a:fillRect/>
          </a:stretch>
        </p:blipFill>
        <p:spPr>
          <a:xfrm>
            <a:off x="729450" y="1532925"/>
            <a:ext cx="1378210" cy="274320"/>
          </a:xfrm>
          <a:prstGeom prst="rect">
            <a:avLst/>
          </a:prstGeom>
          <a:noFill/>
          <a:ln>
            <a:noFill/>
          </a:ln>
        </p:spPr>
      </p:pic>
      <p:sp>
        <p:nvSpPr>
          <p:cNvPr id="341" name="Google Shape;341;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4"/>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347" name="Google Shape;347;p34"/>
          <p:cNvSpPr txBox="1"/>
          <p:nvPr/>
        </p:nvSpPr>
        <p:spPr>
          <a:xfrm>
            <a:off x="241050" y="2031225"/>
            <a:ext cx="10908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200">
                <a:solidFill>
                  <a:srgbClr val="0C58D3"/>
                </a:solidFill>
                <a:latin typeface="Lato"/>
                <a:ea typeface="Lato"/>
                <a:cs typeface="Lato"/>
                <a:sym typeface="Lato"/>
              </a:rPr>
              <a:t>June 2018</a:t>
            </a:r>
            <a:endParaRPr b="1" sz="1200">
              <a:solidFill>
                <a:srgbClr val="0C58D3"/>
              </a:solidFill>
              <a:latin typeface="Lato"/>
              <a:ea typeface="Lato"/>
              <a:cs typeface="Lato"/>
              <a:sym typeface="Lato"/>
            </a:endParaRPr>
          </a:p>
        </p:txBody>
      </p:sp>
      <p:sp>
        <p:nvSpPr>
          <p:cNvPr id="348" name="Google Shape;348;p34"/>
          <p:cNvSpPr txBox="1"/>
          <p:nvPr/>
        </p:nvSpPr>
        <p:spPr>
          <a:xfrm>
            <a:off x="241050" y="3076025"/>
            <a:ext cx="1747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C58D3"/>
                </a:solidFill>
                <a:latin typeface="Roboto"/>
                <a:ea typeface="Roboto"/>
                <a:cs typeface="Roboto"/>
                <a:sym typeface="Roboto"/>
              </a:rPr>
              <a:t>Project Description and Proposal</a:t>
            </a:r>
            <a:endParaRPr b="1">
              <a:solidFill>
                <a:srgbClr val="0C58D3"/>
              </a:solidFill>
              <a:latin typeface="Roboto"/>
              <a:ea typeface="Roboto"/>
              <a:cs typeface="Roboto"/>
              <a:sym typeface="Roboto"/>
            </a:endParaRPr>
          </a:p>
        </p:txBody>
      </p:sp>
      <p:cxnSp>
        <p:nvCxnSpPr>
          <p:cNvPr id="349" name="Google Shape;349;p34"/>
          <p:cNvCxnSpPr/>
          <p:nvPr/>
        </p:nvCxnSpPr>
        <p:spPr>
          <a:xfrm>
            <a:off x="1285901" y="2152621"/>
            <a:ext cx="684300" cy="741900"/>
          </a:xfrm>
          <a:prstGeom prst="straightConnector1">
            <a:avLst/>
          </a:prstGeom>
          <a:noFill/>
          <a:ln cap="flat" cmpd="sng" w="9525">
            <a:solidFill>
              <a:srgbClr val="0D5DDF"/>
            </a:solidFill>
            <a:prstDash val="solid"/>
            <a:round/>
            <a:headEnd len="sm" w="sm" type="none"/>
            <a:tailEnd len="sm" w="sm" type="none"/>
          </a:ln>
        </p:spPr>
      </p:cxnSp>
      <p:sp>
        <p:nvSpPr>
          <p:cNvPr id="350" name="Google Shape;350;p34"/>
          <p:cNvSpPr/>
          <p:nvPr/>
        </p:nvSpPr>
        <p:spPr>
          <a:xfrm flipH="1">
            <a:off x="240912" y="2763825"/>
            <a:ext cx="17475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1" name="Google Shape;351;p34"/>
          <p:cNvSpPr/>
          <p:nvPr/>
        </p:nvSpPr>
        <p:spPr>
          <a:xfrm>
            <a:off x="241044" y="2917649"/>
            <a:ext cx="17475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4"/>
          <p:cNvSpPr txBox="1"/>
          <p:nvPr/>
        </p:nvSpPr>
        <p:spPr>
          <a:xfrm>
            <a:off x="1597500" y="2030525"/>
            <a:ext cx="14109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200">
                <a:solidFill>
                  <a:srgbClr val="0C58D3"/>
                </a:solidFill>
                <a:latin typeface="Lato"/>
                <a:ea typeface="Lato"/>
                <a:cs typeface="Lato"/>
                <a:sym typeface="Lato"/>
              </a:rPr>
              <a:t>September 2018</a:t>
            </a:r>
            <a:endParaRPr b="1" sz="1200">
              <a:solidFill>
                <a:srgbClr val="0C58D3"/>
              </a:solidFill>
              <a:latin typeface="Lato"/>
              <a:ea typeface="Lato"/>
              <a:cs typeface="Lato"/>
              <a:sym typeface="Lato"/>
            </a:endParaRPr>
          </a:p>
        </p:txBody>
      </p:sp>
      <p:sp>
        <p:nvSpPr>
          <p:cNvPr id="353" name="Google Shape;353;p34"/>
          <p:cNvSpPr txBox="1"/>
          <p:nvPr/>
        </p:nvSpPr>
        <p:spPr>
          <a:xfrm>
            <a:off x="1930850" y="3072200"/>
            <a:ext cx="1747500" cy="69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C58D3"/>
                </a:solidFill>
                <a:latin typeface="Roboto"/>
                <a:ea typeface="Roboto"/>
                <a:cs typeface="Roboto"/>
                <a:sym typeface="Roboto"/>
              </a:rPr>
              <a:t>Finalize Project Requirements and Order Parts</a:t>
            </a:r>
            <a:endParaRPr b="1">
              <a:solidFill>
                <a:srgbClr val="0C58D3"/>
              </a:solidFill>
              <a:latin typeface="Roboto"/>
              <a:ea typeface="Roboto"/>
              <a:cs typeface="Roboto"/>
              <a:sym typeface="Roboto"/>
            </a:endParaRPr>
          </a:p>
        </p:txBody>
      </p:sp>
      <p:cxnSp>
        <p:nvCxnSpPr>
          <p:cNvPr id="354" name="Google Shape;354;p34"/>
          <p:cNvCxnSpPr/>
          <p:nvPr/>
        </p:nvCxnSpPr>
        <p:spPr>
          <a:xfrm>
            <a:off x="2959801" y="2151921"/>
            <a:ext cx="718500" cy="741900"/>
          </a:xfrm>
          <a:prstGeom prst="straightConnector1">
            <a:avLst/>
          </a:prstGeom>
          <a:noFill/>
          <a:ln cap="flat" cmpd="sng" w="9525">
            <a:solidFill>
              <a:srgbClr val="0D5DDF"/>
            </a:solidFill>
            <a:prstDash val="solid"/>
            <a:round/>
            <a:headEnd len="sm" w="sm" type="none"/>
            <a:tailEnd len="sm" w="sm" type="none"/>
          </a:ln>
        </p:spPr>
      </p:cxnSp>
      <p:sp>
        <p:nvSpPr>
          <p:cNvPr id="355" name="Google Shape;355;p34"/>
          <p:cNvSpPr/>
          <p:nvPr/>
        </p:nvSpPr>
        <p:spPr>
          <a:xfrm flipH="1">
            <a:off x="1862624" y="27631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6" name="Google Shape;356;p34"/>
          <p:cNvSpPr/>
          <p:nvPr/>
        </p:nvSpPr>
        <p:spPr>
          <a:xfrm>
            <a:off x="1862724" y="29169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txBox="1"/>
          <p:nvPr/>
        </p:nvSpPr>
        <p:spPr>
          <a:xfrm>
            <a:off x="3176448" y="2030525"/>
            <a:ext cx="15456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200">
                <a:solidFill>
                  <a:srgbClr val="858585"/>
                </a:solidFill>
                <a:latin typeface="Lato"/>
                <a:ea typeface="Lato"/>
                <a:cs typeface="Lato"/>
                <a:sym typeface="Lato"/>
              </a:rPr>
              <a:t>Late </a:t>
            </a:r>
            <a:r>
              <a:rPr b="1" lang="en" sz="1200">
                <a:solidFill>
                  <a:srgbClr val="858585"/>
                </a:solidFill>
                <a:latin typeface="Lato"/>
                <a:ea typeface="Lato"/>
                <a:cs typeface="Lato"/>
                <a:sym typeface="Lato"/>
              </a:rPr>
              <a:t>October 2018</a:t>
            </a:r>
            <a:endParaRPr b="1" sz="1200">
              <a:solidFill>
                <a:srgbClr val="858585"/>
              </a:solidFill>
              <a:latin typeface="Lato"/>
              <a:ea typeface="Lato"/>
              <a:cs typeface="Lato"/>
              <a:sym typeface="Lato"/>
            </a:endParaRPr>
          </a:p>
        </p:txBody>
      </p:sp>
      <p:sp>
        <p:nvSpPr>
          <p:cNvPr id="358" name="Google Shape;358;p34"/>
          <p:cNvSpPr txBox="1"/>
          <p:nvPr/>
        </p:nvSpPr>
        <p:spPr>
          <a:xfrm>
            <a:off x="3729350" y="3075329"/>
            <a:ext cx="1505100" cy="61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858585"/>
                </a:solidFill>
                <a:latin typeface="Roboto"/>
                <a:ea typeface="Roboto"/>
                <a:cs typeface="Roboto"/>
                <a:sym typeface="Roboto"/>
              </a:rPr>
              <a:t>Subsystem Communication Prototype</a:t>
            </a:r>
            <a:endParaRPr b="1">
              <a:solidFill>
                <a:srgbClr val="858585"/>
              </a:solidFill>
              <a:latin typeface="Roboto"/>
              <a:ea typeface="Roboto"/>
              <a:cs typeface="Roboto"/>
              <a:sym typeface="Roboto"/>
            </a:endParaRPr>
          </a:p>
        </p:txBody>
      </p:sp>
      <p:cxnSp>
        <p:nvCxnSpPr>
          <p:cNvPr id="359" name="Google Shape;359;p34"/>
          <p:cNvCxnSpPr/>
          <p:nvPr/>
        </p:nvCxnSpPr>
        <p:spPr>
          <a:xfrm>
            <a:off x="4673722" y="2151910"/>
            <a:ext cx="718500" cy="741900"/>
          </a:xfrm>
          <a:prstGeom prst="straightConnector1">
            <a:avLst/>
          </a:prstGeom>
          <a:noFill/>
          <a:ln cap="flat" cmpd="sng" w="9525">
            <a:solidFill>
              <a:srgbClr val="C2C2C2"/>
            </a:solidFill>
            <a:prstDash val="solid"/>
            <a:round/>
            <a:headEnd len="sm" w="sm" type="none"/>
            <a:tailEnd len="sm" w="sm" type="none"/>
          </a:ln>
        </p:spPr>
      </p:cxnSp>
      <p:sp>
        <p:nvSpPr>
          <p:cNvPr id="360" name="Google Shape;360;p34"/>
          <p:cNvSpPr/>
          <p:nvPr/>
        </p:nvSpPr>
        <p:spPr>
          <a:xfrm flipH="1">
            <a:off x="3576544" y="2763114"/>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1" name="Google Shape;361;p34"/>
          <p:cNvSpPr/>
          <p:nvPr/>
        </p:nvSpPr>
        <p:spPr>
          <a:xfrm>
            <a:off x="3576644" y="2916938"/>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txBox="1"/>
          <p:nvPr/>
        </p:nvSpPr>
        <p:spPr>
          <a:xfrm>
            <a:off x="4722050" y="2030525"/>
            <a:ext cx="17130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200">
                <a:solidFill>
                  <a:srgbClr val="858585"/>
                </a:solidFill>
                <a:latin typeface="Lato"/>
                <a:ea typeface="Lato"/>
                <a:cs typeface="Lato"/>
                <a:sym typeface="Lato"/>
              </a:rPr>
              <a:t>November 2018</a:t>
            </a:r>
            <a:endParaRPr b="1" sz="1200">
              <a:solidFill>
                <a:srgbClr val="858585"/>
              </a:solidFill>
              <a:latin typeface="Lato"/>
              <a:ea typeface="Lato"/>
              <a:cs typeface="Lato"/>
              <a:sym typeface="Lato"/>
            </a:endParaRPr>
          </a:p>
        </p:txBody>
      </p:sp>
      <p:sp>
        <p:nvSpPr>
          <p:cNvPr id="363" name="Google Shape;363;p34"/>
          <p:cNvSpPr txBox="1"/>
          <p:nvPr/>
        </p:nvSpPr>
        <p:spPr>
          <a:xfrm>
            <a:off x="5442625" y="3075323"/>
            <a:ext cx="1505100" cy="74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858585"/>
                </a:solidFill>
                <a:latin typeface="Roboto"/>
                <a:ea typeface="Roboto"/>
                <a:cs typeface="Roboto"/>
                <a:sym typeface="Roboto"/>
              </a:rPr>
              <a:t>Data Flow Prototype and System Testing</a:t>
            </a:r>
            <a:endParaRPr b="1">
              <a:solidFill>
                <a:srgbClr val="858585"/>
              </a:solidFill>
              <a:latin typeface="Roboto"/>
              <a:ea typeface="Roboto"/>
              <a:cs typeface="Roboto"/>
              <a:sym typeface="Roboto"/>
            </a:endParaRPr>
          </a:p>
        </p:txBody>
      </p:sp>
      <p:cxnSp>
        <p:nvCxnSpPr>
          <p:cNvPr id="364" name="Google Shape;364;p34"/>
          <p:cNvCxnSpPr/>
          <p:nvPr/>
        </p:nvCxnSpPr>
        <p:spPr>
          <a:xfrm>
            <a:off x="6387010" y="2151924"/>
            <a:ext cx="718500" cy="741900"/>
          </a:xfrm>
          <a:prstGeom prst="straightConnector1">
            <a:avLst/>
          </a:prstGeom>
          <a:noFill/>
          <a:ln cap="flat" cmpd="sng" w="9525">
            <a:solidFill>
              <a:srgbClr val="C2C2C2"/>
            </a:solidFill>
            <a:prstDash val="solid"/>
            <a:round/>
            <a:headEnd len="sm" w="sm" type="none"/>
            <a:tailEnd len="sm" w="sm" type="none"/>
          </a:ln>
        </p:spPr>
      </p:cxnSp>
      <p:sp>
        <p:nvSpPr>
          <p:cNvPr id="365" name="Google Shape;365;p34"/>
          <p:cNvSpPr/>
          <p:nvPr/>
        </p:nvSpPr>
        <p:spPr>
          <a:xfrm flipH="1">
            <a:off x="5289833" y="2763128"/>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6" name="Google Shape;366;p34"/>
          <p:cNvSpPr/>
          <p:nvPr/>
        </p:nvSpPr>
        <p:spPr>
          <a:xfrm>
            <a:off x="5289933" y="2916952"/>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txBox="1"/>
          <p:nvPr/>
        </p:nvSpPr>
        <p:spPr>
          <a:xfrm>
            <a:off x="6441225" y="2030525"/>
            <a:ext cx="17130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200">
                <a:solidFill>
                  <a:srgbClr val="858585"/>
                </a:solidFill>
                <a:latin typeface="Lato"/>
                <a:ea typeface="Lato"/>
                <a:cs typeface="Lato"/>
                <a:sym typeface="Lato"/>
              </a:rPr>
              <a:t>December 2018</a:t>
            </a:r>
            <a:endParaRPr b="1" sz="1200">
              <a:solidFill>
                <a:srgbClr val="858585"/>
              </a:solidFill>
              <a:latin typeface="Lato"/>
              <a:ea typeface="Lato"/>
              <a:cs typeface="Lato"/>
              <a:sym typeface="Lato"/>
            </a:endParaRPr>
          </a:p>
        </p:txBody>
      </p:sp>
      <p:sp>
        <p:nvSpPr>
          <p:cNvPr id="368" name="Google Shape;368;p34"/>
          <p:cNvSpPr txBox="1"/>
          <p:nvPr/>
        </p:nvSpPr>
        <p:spPr>
          <a:xfrm>
            <a:off x="7173908" y="3070778"/>
            <a:ext cx="15051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858585"/>
                </a:solidFill>
                <a:latin typeface="Roboto"/>
                <a:ea typeface="Roboto"/>
                <a:cs typeface="Roboto"/>
                <a:sym typeface="Roboto"/>
              </a:rPr>
              <a:t>Final Design Prototype Completed</a:t>
            </a:r>
            <a:endParaRPr b="1">
              <a:solidFill>
                <a:srgbClr val="858585"/>
              </a:solidFill>
              <a:latin typeface="Roboto"/>
              <a:ea typeface="Roboto"/>
              <a:cs typeface="Roboto"/>
              <a:sym typeface="Roboto"/>
            </a:endParaRPr>
          </a:p>
        </p:txBody>
      </p:sp>
      <p:cxnSp>
        <p:nvCxnSpPr>
          <p:cNvPr id="369" name="Google Shape;369;p34"/>
          <p:cNvCxnSpPr/>
          <p:nvPr/>
        </p:nvCxnSpPr>
        <p:spPr>
          <a:xfrm>
            <a:off x="8106135" y="2151924"/>
            <a:ext cx="718500" cy="741900"/>
          </a:xfrm>
          <a:prstGeom prst="straightConnector1">
            <a:avLst/>
          </a:prstGeom>
          <a:noFill/>
          <a:ln cap="flat" cmpd="sng" w="9525">
            <a:solidFill>
              <a:srgbClr val="C2C2C2"/>
            </a:solidFill>
            <a:prstDash val="solid"/>
            <a:round/>
            <a:headEnd len="sm" w="sm" type="none"/>
            <a:tailEnd len="sm" w="sm" type="none"/>
          </a:ln>
        </p:spPr>
      </p:cxnSp>
      <p:sp>
        <p:nvSpPr>
          <p:cNvPr id="370" name="Google Shape;370;p34"/>
          <p:cNvSpPr/>
          <p:nvPr/>
        </p:nvSpPr>
        <p:spPr>
          <a:xfrm flipH="1">
            <a:off x="7008958" y="2763128"/>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71" name="Google Shape;371;p34"/>
          <p:cNvSpPr/>
          <p:nvPr/>
        </p:nvSpPr>
        <p:spPr>
          <a:xfrm>
            <a:off x="7009058" y="2916952"/>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35"/>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78" name="Google Shape;378;p35"/>
          <p:cNvSpPr txBox="1"/>
          <p:nvPr>
            <p:ph idx="1" type="body"/>
          </p:nvPr>
        </p:nvSpPr>
        <p:spPr>
          <a:xfrm>
            <a:off x="729450" y="1257600"/>
            <a:ext cx="7688700" cy="388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Ubisafe (2018). </a:t>
            </a:r>
            <a:r>
              <a:rPr i="1" lang="en" sz="1000">
                <a:solidFill>
                  <a:srgbClr val="000000"/>
                </a:solidFill>
                <a:latin typeface="Times New Roman"/>
                <a:ea typeface="Times New Roman"/>
                <a:cs typeface="Times New Roman"/>
                <a:sym typeface="Times New Roman"/>
              </a:rPr>
              <a:t>h</a:t>
            </a:r>
            <a:r>
              <a:rPr i="1" lang="en" sz="1000">
                <a:solidFill>
                  <a:srgbClr val="000000"/>
                </a:solidFill>
                <a:latin typeface="Times New Roman"/>
                <a:ea typeface="Times New Roman"/>
                <a:cs typeface="Times New Roman"/>
                <a:sym typeface="Times New Roman"/>
              </a:rPr>
              <a:t>ttps://ubisafe.org/explore/costing-clipart-cost-optimization/#gal_post_1675_costing-clipart-cost-optimization.jpg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Made in the Shade Hammocks. </a:t>
            </a:r>
            <a:r>
              <a:rPr i="1" lang="en" sz="1000">
                <a:solidFill>
                  <a:srgbClr val="000000"/>
                </a:solidFill>
                <a:latin typeface="Times New Roman"/>
                <a:ea typeface="Times New Roman"/>
                <a:cs typeface="Times New Roman"/>
                <a:sym typeface="Times New Roman"/>
              </a:rPr>
              <a:t>https://www.madeintheshadehammocks.com/product_images/uploaded_images/las-all-weather-hammock.png.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Slickwraps (2018). </a:t>
            </a:r>
            <a:r>
              <a:rPr i="1" lang="en" sz="1000">
                <a:solidFill>
                  <a:srgbClr val="000000"/>
                </a:solidFill>
                <a:latin typeface="Times New Roman"/>
                <a:ea typeface="Times New Roman"/>
                <a:cs typeface="Times New Roman"/>
                <a:sym typeface="Times New Roman"/>
              </a:rPr>
              <a:t>https://www.slickwraps.com/media/catalog/product/cache/1/image/580x580/9df78eab33525d08d6e5fb8d27136e95/a/p/apple-watch-series-3_carbon_black_1.jpg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a:t>
            </a:r>
            <a:r>
              <a:rPr lang="en" sz="1000">
                <a:solidFill>
                  <a:srgbClr val="000000"/>
                </a:solidFill>
                <a:latin typeface="Times New Roman"/>
                <a:ea typeface="Times New Roman"/>
                <a:cs typeface="Times New Roman"/>
                <a:sym typeface="Times New Roman"/>
              </a:rPr>
              <a:t>Exos (2018). </a:t>
            </a:r>
            <a:r>
              <a:rPr i="1" lang="en" sz="1000">
                <a:solidFill>
                  <a:srgbClr val="000000"/>
                </a:solidFill>
                <a:latin typeface="Times New Roman"/>
                <a:ea typeface="Times New Roman"/>
                <a:cs typeface="Times New Roman"/>
                <a:sym typeface="Times New Roman"/>
              </a:rPr>
              <a:t>https://www.teamexos.com/wp-content/uploads/2016/10/Hero_Capabilities_Golf.jpg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Ebaums World (2018). </a:t>
            </a:r>
            <a:r>
              <a:rPr i="1" lang="en" sz="1000">
                <a:solidFill>
                  <a:srgbClr val="000000"/>
                </a:solidFill>
                <a:latin typeface="Times New Roman"/>
                <a:ea typeface="Times New Roman"/>
                <a:cs typeface="Times New Roman"/>
                <a:sym typeface="Times New Roman"/>
              </a:rPr>
              <a:t>http://cdn.ebaumsworld.com/mediaFiles/picture/604025/84404810.jpg.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Anadea (2018). </a:t>
            </a:r>
            <a:r>
              <a:rPr i="1" lang="en" sz="1000">
                <a:solidFill>
                  <a:srgbClr val="000000"/>
                </a:solidFill>
                <a:latin typeface="Times New Roman"/>
                <a:ea typeface="Times New Roman"/>
                <a:cs typeface="Times New Roman"/>
                <a:sym typeface="Times New Roman"/>
              </a:rPr>
              <a:t>https://anadea.info/uploads/image_attachment/image/1123/xCoaching_app.jpg.pagespeed.ic.eLjZbd84p6.jpg </a:t>
            </a:r>
            <a:r>
              <a:rPr lang="en" sz="1000">
                <a:solidFill>
                  <a:srgbClr val="000000"/>
                </a:solidFill>
                <a:latin typeface="Times New Roman"/>
                <a:ea typeface="Times New Roman"/>
                <a:cs typeface="Times New Roman"/>
                <a:sym typeface="Times New Roman"/>
              </a:rPr>
              <a:t>[image].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ProfessionalLine (2018). </a:t>
            </a:r>
            <a:r>
              <a:rPr i="1" lang="en" sz="1000">
                <a:solidFill>
                  <a:srgbClr val="000000"/>
                </a:solidFill>
                <a:latin typeface="Times New Roman"/>
                <a:ea typeface="Times New Roman"/>
                <a:cs typeface="Times New Roman"/>
                <a:sym typeface="Times New Roman"/>
              </a:rPr>
              <a:t>https://www.professionalline.com/temp/explorer/files/products/fr-CH/images/pictograms_proline_150_dpi_icon-ip54-wolke-proline.jpg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ICNIRP (2018). </a:t>
            </a:r>
            <a:r>
              <a:rPr i="1" lang="en" sz="1000">
                <a:solidFill>
                  <a:srgbClr val="000000"/>
                </a:solidFill>
                <a:latin typeface="Times New Roman"/>
                <a:ea typeface="Times New Roman"/>
                <a:cs typeface="Times New Roman"/>
                <a:sym typeface="Times New Roman"/>
              </a:rPr>
              <a:t>https://www.icnirp.org/cms/upload/doc/Annual_Report_2014.pdf </a:t>
            </a:r>
            <a:r>
              <a:rPr lang="en" sz="1000">
                <a:solidFill>
                  <a:srgbClr val="000000"/>
                </a:solidFill>
                <a:latin typeface="Times New Roman"/>
                <a:ea typeface="Times New Roman"/>
                <a:cs typeface="Times New Roman"/>
                <a:sym typeface="Times New Roman"/>
              </a:rPr>
              <a:t>[image].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DTS Solutions (2018). </a:t>
            </a:r>
            <a:r>
              <a:rPr i="1" lang="en" sz="1000">
                <a:solidFill>
                  <a:srgbClr val="000000"/>
                </a:solidFill>
                <a:latin typeface="Times New Roman"/>
                <a:ea typeface="Times New Roman"/>
                <a:cs typeface="Times New Roman"/>
                <a:sym typeface="Times New Roman"/>
              </a:rPr>
              <a:t>https://www.dts.solutions/misc/image/74460/400/400/true</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STMicro LSM9DS1 (2015). </a:t>
            </a:r>
            <a:r>
              <a:rPr i="1" lang="en" sz="1000">
                <a:solidFill>
                  <a:srgbClr val="000000"/>
                </a:solidFill>
                <a:latin typeface="Times New Roman"/>
                <a:ea typeface="Times New Roman"/>
                <a:cs typeface="Times New Roman"/>
                <a:sym typeface="Times New Roman"/>
              </a:rPr>
              <a:t>https://www.st.com/resource/en/datasheet/lsm9ds1.pdf</a:t>
            </a:r>
            <a:r>
              <a:rPr lang="en" sz="1000">
                <a:solidFill>
                  <a:srgbClr val="000000"/>
                </a:solidFill>
                <a:latin typeface="Times New Roman"/>
                <a:ea typeface="Times New Roman"/>
                <a:cs typeface="Times New Roman"/>
                <a:sym typeface="Times New Roman"/>
              </a:rPr>
              <a:t>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Bosch BMX055 (2018). </a:t>
            </a:r>
            <a:r>
              <a:rPr i="1" lang="en" sz="1000">
                <a:solidFill>
                  <a:srgbClr val="000000"/>
                </a:solidFill>
                <a:latin typeface="Times New Roman"/>
                <a:ea typeface="Times New Roman"/>
                <a:cs typeface="Times New Roman"/>
                <a:sym typeface="Times New Roman"/>
              </a:rPr>
              <a:t>https://www.bosch-sensortec.com/bst/products/all_products/bmx055</a:t>
            </a:r>
            <a:r>
              <a:rPr lang="en" sz="1000">
                <a:solidFill>
                  <a:srgbClr val="000000"/>
                </a:solidFill>
                <a:latin typeface="Times New Roman"/>
                <a:ea typeface="Times New Roman"/>
                <a:cs typeface="Times New Roman"/>
                <a:sym typeface="Times New Roman"/>
              </a:rPr>
              <a:t>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p:txBody>
      </p:sp>
      <p:sp>
        <p:nvSpPr>
          <p:cNvPr id="379" name="Google Shape;379;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6"/>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r>
              <a:rPr lang="en"/>
              <a:t>- Cont.</a:t>
            </a:r>
            <a:endParaRPr/>
          </a:p>
        </p:txBody>
      </p:sp>
      <p:sp>
        <p:nvSpPr>
          <p:cNvPr id="385" name="Google Shape;385;p36"/>
          <p:cNvSpPr txBox="1"/>
          <p:nvPr>
            <p:ph idx="1" type="body"/>
          </p:nvPr>
        </p:nvSpPr>
        <p:spPr>
          <a:xfrm>
            <a:off x="729450" y="1257575"/>
            <a:ext cx="7688700" cy="388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Cheetham P. (2014) The relationship of club handle twist velocity to selected biomechanical characteristics of the golf drive.  Doctoral dissertation.  http://gradworks.umi.com/36/32/3632464.html</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Human-Media Interaction - Scientific Figure on ResearchGate. Available from: https://www.researchgate.net/The-users-hand-with-the-three-axes-and-the-names-of-the-orientation-around-these-axes_fig17_46720588 [accessed 1 Oct, 2018]</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Synapse Bristol (2018). http://synapsebristol.blogspot.com/2012/12/batteries-breakthrough.html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Introduction to DSP (2018). https://mycourses.msstate.edu/bbcswebdav/pid-1559018-dt-content-rid-26818521_1/courses/jeb234.201830.Group01/Module_1.1_Introduction_Student.pdf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Interlink 402 (2018). https://www.interlinkelectronics.com/fsr-402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CYW920719Q40EVB-01 Evaluation Kit (2018). http://www.cypress.com/documentation/development-kitsboards/cyw920719q40evb-01-evaluation-kit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Wiced Studio (2018). http://www.cypress.com/sites/default/files/WICED_Studio_FullColor_Registered_220px.jpg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[X] LiquidWire Soft Robotic Sensors (2018). </a:t>
            </a:r>
            <a:r>
              <a:rPr i="1" lang="en" sz="1000">
                <a:solidFill>
                  <a:srgbClr val="000000"/>
                </a:solidFill>
                <a:latin typeface="Times New Roman"/>
                <a:ea typeface="Times New Roman"/>
                <a:cs typeface="Times New Roman"/>
                <a:sym typeface="Times New Roman"/>
              </a:rPr>
              <a:t>https://liquidwire.io/</a:t>
            </a:r>
            <a:r>
              <a:rPr lang="en" sz="1000">
                <a:solidFill>
                  <a:srgbClr val="000000"/>
                </a:solidFill>
                <a:latin typeface="Times New Roman"/>
                <a:ea typeface="Times New Roman"/>
                <a:cs typeface="Times New Roman"/>
                <a:sym typeface="Times New Roman"/>
              </a:rPr>
              <a:t>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p:txBody>
      </p:sp>
      <p:sp>
        <p:nvSpPr>
          <p:cNvPr id="386" name="Google Shape;386;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7"/>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Overview</a:t>
            </a:r>
            <a:endParaRPr/>
          </a:p>
        </p:txBody>
      </p:sp>
      <p:pic>
        <p:nvPicPr>
          <p:cNvPr id="392" name="Google Shape;392;p37"/>
          <p:cNvPicPr preferRelativeResize="0"/>
          <p:nvPr/>
        </p:nvPicPr>
        <p:blipFill rotWithShape="1">
          <a:blip r:embed="rId3">
            <a:alphaModFix/>
          </a:blip>
          <a:srcRect b="12569" l="0" r="0" t="16579"/>
          <a:stretch/>
        </p:blipFill>
        <p:spPr>
          <a:xfrm>
            <a:off x="541150" y="1664775"/>
            <a:ext cx="8366525" cy="2595551"/>
          </a:xfrm>
          <a:prstGeom prst="rect">
            <a:avLst/>
          </a:prstGeom>
          <a:noFill/>
          <a:ln>
            <a:noFill/>
          </a:ln>
        </p:spPr>
      </p:pic>
      <p:sp>
        <p:nvSpPr>
          <p:cNvPr id="393" name="Google Shape;393;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 name="Google Shape;124;p15"/>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Advisor</a:t>
            </a:r>
            <a:endParaRPr/>
          </a:p>
        </p:txBody>
      </p:sp>
      <p:sp>
        <p:nvSpPr>
          <p:cNvPr id="125" name="Google Shape;125;p15"/>
          <p:cNvSpPr txBox="1"/>
          <p:nvPr>
            <p:ph idx="1" type="body"/>
          </p:nvPr>
        </p:nvSpPr>
        <p:spPr>
          <a:xfrm>
            <a:off x="2356850" y="1361100"/>
            <a:ext cx="6061500" cy="297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t>Dr. John E. Ball</a:t>
            </a:r>
            <a:endParaRPr b="1" sz="1400"/>
          </a:p>
          <a:p>
            <a:pPr indent="0" lvl="0" marL="0" rtl="0" algn="l">
              <a:lnSpc>
                <a:spcPct val="100000"/>
              </a:lnSpc>
              <a:spcBef>
                <a:spcPts val="0"/>
              </a:spcBef>
              <a:spcAft>
                <a:spcPts val="0"/>
              </a:spcAft>
              <a:buNone/>
            </a:pPr>
            <a:r>
              <a:rPr i="1" lang="en" sz="1400"/>
              <a:t>PhD, Electrical Engineering, Mississippi State University, 2007</a:t>
            </a:r>
            <a:endParaRPr i="1" sz="1400"/>
          </a:p>
          <a:p>
            <a:pPr indent="0" lvl="0" marL="0" rtl="0" algn="l">
              <a:lnSpc>
                <a:spcPct val="100000"/>
              </a:lnSpc>
              <a:spcBef>
                <a:spcPts val="0"/>
              </a:spcBef>
              <a:spcAft>
                <a:spcPts val="0"/>
              </a:spcAft>
              <a:buNone/>
            </a:pPr>
            <a:r>
              <a:rPr i="1" lang="en" sz="1400"/>
              <a:t>MS, Electrical Engineering, Georgia Institute of Technology, 1993</a:t>
            </a:r>
            <a:endParaRPr i="1" sz="1400"/>
          </a:p>
          <a:p>
            <a:pPr indent="-298450" lvl="0" marL="457200" rtl="0" algn="l">
              <a:spcBef>
                <a:spcPts val="0"/>
              </a:spcBef>
              <a:spcAft>
                <a:spcPts val="0"/>
              </a:spcAft>
              <a:buClr>
                <a:srgbClr val="000000"/>
              </a:buClr>
              <a:buSzPts val="1100"/>
              <a:buFont typeface="Arial"/>
              <a:buChar char="●"/>
            </a:pPr>
            <a:r>
              <a:rPr lang="en"/>
              <a:t>Radar Systems</a:t>
            </a:r>
            <a:endParaRPr/>
          </a:p>
          <a:p>
            <a:pPr indent="-298450" lvl="0" marL="457200" rtl="0" algn="l">
              <a:spcBef>
                <a:spcPts val="0"/>
              </a:spcBef>
              <a:spcAft>
                <a:spcPts val="0"/>
              </a:spcAft>
              <a:buClr>
                <a:srgbClr val="000000"/>
              </a:buClr>
              <a:buSzPts val="1100"/>
              <a:buFont typeface="Arial"/>
              <a:buChar char="●"/>
            </a:pPr>
            <a:r>
              <a:rPr lang="en"/>
              <a:t>Digital Signal Processing</a:t>
            </a:r>
            <a:endParaRPr/>
          </a:p>
          <a:p>
            <a:pPr indent="-298450" lvl="0" marL="457200" rtl="0" algn="l">
              <a:spcBef>
                <a:spcPts val="0"/>
              </a:spcBef>
              <a:spcAft>
                <a:spcPts val="0"/>
              </a:spcAft>
              <a:buClr>
                <a:srgbClr val="000000"/>
              </a:buClr>
              <a:buSzPts val="1100"/>
              <a:buFont typeface="Arial"/>
              <a:buChar char="●"/>
            </a:pPr>
            <a:r>
              <a:rPr lang="en"/>
              <a:t>Digital Image Processing</a:t>
            </a:r>
            <a:endParaRPr/>
          </a:p>
          <a:p>
            <a:pPr indent="-298450" lvl="0" marL="457200" rtl="0" algn="l">
              <a:spcBef>
                <a:spcPts val="0"/>
              </a:spcBef>
              <a:spcAft>
                <a:spcPts val="0"/>
              </a:spcAft>
              <a:buClr>
                <a:srgbClr val="000000"/>
              </a:buClr>
              <a:buSzPts val="1100"/>
              <a:buFont typeface="Arial"/>
              <a:buChar char="●"/>
            </a:pPr>
            <a:r>
              <a:rPr lang="en"/>
              <a:t>Remote Sensing</a:t>
            </a:r>
            <a:endParaRPr/>
          </a:p>
          <a:p>
            <a:pPr indent="-298450" lvl="0" marL="457200" rtl="0" algn="l">
              <a:spcBef>
                <a:spcPts val="0"/>
              </a:spcBef>
              <a:spcAft>
                <a:spcPts val="0"/>
              </a:spcAft>
              <a:buClr>
                <a:srgbClr val="000000"/>
              </a:buClr>
              <a:buSzPts val="1100"/>
              <a:buFont typeface="Arial"/>
              <a:buChar char="●"/>
            </a:pPr>
            <a:r>
              <a:rPr lang="en"/>
              <a:t>Automated Target Detection</a:t>
            </a:r>
            <a:endParaRPr/>
          </a:p>
          <a:p>
            <a:pPr indent="0" lvl="0" marL="0" rtl="0" algn="l">
              <a:lnSpc>
                <a:spcPct val="100000"/>
              </a:lnSpc>
              <a:spcBef>
                <a:spcPts val="0"/>
              </a:spcBef>
              <a:spcAft>
                <a:spcPts val="0"/>
              </a:spcAft>
              <a:buNone/>
            </a:pPr>
            <a:r>
              <a:t/>
            </a:r>
            <a:endParaRPr/>
          </a:p>
        </p:txBody>
      </p:sp>
      <p:pic>
        <p:nvPicPr>
          <p:cNvPr id="126" name="Google Shape;126;p15"/>
          <p:cNvPicPr preferRelativeResize="0"/>
          <p:nvPr/>
        </p:nvPicPr>
        <p:blipFill>
          <a:blip r:embed="rId3">
            <a:alphaModFix/>
          </a:blip>
          <a:stretch>
            <a:fillRect/>
          </a:stretch>
        </p:blipFill>
        <p:spPr>
          <a:xfrm>
            <a:off x="729450" y="1361100"/>
            <a:ext cx="1468875" cy="2059175"/>
          </a:xfrm>
          <a:prstGeom prst="rect">
            <a:avLst/>
          </a:prstGeom>
          <a:noFill/>
          <a:ln>
            <a:noFill/>
          </a:ln>
          <a:effectLst>
            <a:outerShdw blurRad="57150" rotWithShape="0" algn="bl" dir="5400000" dist="19050">
              <a:srgbClr val="000000">
                <a:alpha val="50000"/>
              </a:srgbClr>
            </a:outerShdw>
          </a:effectLst>
        </p:spPr>
      </p:pic>
      <p:pic>
        <p:nvPicPr>
          <p:cNvPr id="127" name="Google Shape;127;p15"/>
          <p:cNvPicPr preferRelativeResize="0"/>
          <p:nvPr/>
        </p:nvPicPr>
        <p:blipFill>
          <a:blip r:embed="rId4">
            <a:alphaModFix/>
          </a:blip>
          <a:stretch>
            <a:fillRect/>
          </a:stretch>
        </p:blipFill>
        <p:spPr>
          <a:xfrm>
            <a:off x="6335881" y="2120450"/>
            <a:ext cx="2667724" cy="2134775"/>
          </a:xfrm>
          <a:prstGeom prst="rect">
            <a:avLst/>
          </a:prstGeom>
          <a:noFill/>
          <a:ln>
            <a:noFill/>
          </a:ln>
          <a:effectLst>
            <a:outerShdw blurRad="57150" rotWithShape="0" algn="bl" dir="5400000" dist="19050">
              <a:srgbClr val="000000">
                <a:alpha val="50000"/>
              </a:srgbClr>
            </a:outerShdw>
          </a:effectLst>
        </p:spPr>
      </p:pic>
      <p:pic>
        <p:nvPicPr>
          <p:cNvPr id="128" name="Google Shape;128;p15"/>
          <p:cNvPicPr preferRelativeResize="0"/>
          <p:nvPr/>
        </p:nvPicPr>
        <p:blipFill>
          <a:blip r:embed="rId5">
            <a:alphaModFix/>
          </a:blip>
          <a:stretch>
            <a:fillRect/>
          </a:stretch>
        </p:blipFill>
        <p:spPr>
          <a:xfrm>
            <a:off x="1055000" y="3479825"/>
            <a:ext cx="5206023" cy="1585876"/>
          </a:xfrm>
          <a:prstGeom prst="rect">
            <a:avLst/>
          </a:prstGeom>
          <a:noFill/>
          <a:ln>
            <a:noFill/>
          </a:ln>
          <a:effectLst>
            <a:outerShdw blurRad="57150" rotWithShape="0" algn="bl" dir="5400000" dist="19050">
              <a:srgbClr val="000000">
                <a:alpha val="50000"/>
              </a:srgbClr>
            </a:outerShdw>
          </a:effectLst>
        </p:spPr>
      </p:pic>
      <p:sp>
        <p:nvSpPr>
          <p:cNvPr id="129" name="Google Shape;129;p15"/>
          <p:cNvSpPr txBox="1"/>
          <p:nvPr/>
        </p:nvSpPr>
        <p:spPr>
          <a:xfrm>
            <a:off x="6261025" y="4255225"/>
            <a:ext cx="487800" cy="4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6"/>
          <p:cNvSpPr txBox="1"/>
          <p:nvPr>
            <p:ph type="title"/>
          </p:nvPr>
        </p:nvSpPr>
        <p:spPr>
          <a:xfrm>
            <a:off x="7276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Outline</a:t>
            </a:r>
            <a:endParaRPr/>
          </a:p>
        </p:txBody>
      </p:sp>
      <p:sp>
        <p:nvSpPr>
          <p:cNvPr id="135" name="Google Shape;135;p16"/>
          <p:cNvSpPr/>
          <p:nvPr/>
        </p:nvSpPr>
        <p:spPr>
          <a:xfrm>
            <a:off x="0" y="1417320"/>
            <a:ext cx="2743200" cy="316800"/>
          </a:xfrm>
          <a:prstGeom prst="homePlate">
            <a:avLst>
              <a:gd fmla="val 50000" name="adj"/>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Problem Statement</a:t>
            </a:r>
            <a:endParaRPr>
              <a:latin typeface="Lato"/>
              <a:ea typeface="Lato"/>
              <a:cs typeface="Lato"/>
              <a:sym typeface="Lato"/>
            </a:endParaRPr>
          </a:p>
        </p:txBody>
      </p:sp>
      <p:sp>
        <p:nvSpPr>
          <p:cNvPr id="136" name="Google Shape;136;p16"/>
          <p:cNvSpPr/>
          <p:nvPr/>
        </p:nvSpPr>
        <p:spPr>
          <a:xfrm>
            <a:off x="2225" y="2057400"/>
            <a:ext cx="3657600" cy="316800"/>
          </a:xfrm>
          <a:prstGeom prst="homePlate">
            <a:avLst>
              <a:gd fmla="val 50000" name="adj"/>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System Overview</a:t>
            </a:r>
            <a:endParaRPr>
              <a:latin typeface="Lato"/>
              <a:ea typeface="Lato"/>
              <a:cs typeface="Lato"/>
              <a:sym typeface="Lato"/>
            </a:endParaRPr>
          </a:p>
        </p:txBody>
      </p:sp>
      <p:sp>
        <p:nvSpPr>
          <p:cNvPr id="137" name="Google Shape;137;p16"/>
          <p:cNvSpPr/>
          <p:nvPr/>
        </p:nvSpPr>
        <p:spPr>
          <a:xfrm>
            <a:off x="0" y="2697480"/>
            <a:ext cx="4572000" cy="316800"/>
          </a:xfrm>
          <a:prstGeom prst="homePlate">
            <a:avLst>
              <a:gd fmla="val 50000" name="adj"/>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Design Constraints</a:t>
            </a:r>
            <a:endParaRPr>
              <a:latin typeface="Lato"/>
              <a:ea typeface="Lato"/>
              <a:cs typeface="Lato"/>
              <a:sym typeface="Lato"/>
            </a:endParaRPr>
          </a:p>
        </p:txBody>
      </p:sp>
      <p:sp>
        <p:nvSpPr>
          <p:cNvPr id="138" name="Google Shape;138;p16"/>
          <p:cNvSpPr/>
          <p:nvPr/>
        </p:nvSpPr>
        <p:spPr>
          <a:xfrm>
            <a:off x="0" y="3337560"/>
            <a:ext cx="5486400" cy="316800"/>
          </a:xfrm>
          <a:prstGeom prst="homePlate">
            <a:avLst>
              <a:gd fmla="val 50000" name="adj"/>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Approach</a:t>
            </a:r>
            <a:endParaRPr>
              <a:latin typeface="Lato"/>
              <a:ea typeface="Lato"/>
              <a:cs typeface="Lato"/>
              <a:sym typeface="Lato"/>
            </a:endParaRPr>
          </a:p>
        </p:txBody>
      </p:sp>
      <p:sp>
        <p:nvSpPr>
          <p:cNvPr id="139" name="Google Shape;139;p16"/>
          <p:cNvSpPr/>
          <p:nvPr/>
        </p:nvSpPr>
        <p:spPr>
          <a:xfrm>
            <a:off x="0" y="3977640"/>
            <a:ext cx="6400800" cy="316800"/>
          </a:xfrm>
          <a:prstGeom prst="homePlate">
            <a:avLst>
              <a:gd fmla="val 50000" name="adj"/>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Progress</a:t>
            </a:r>
            <a:endParaRPr>
              <a:latin typeface="Lato"/>
              <a:ea typeface="Lato"/>
              <a:cs typeface="Lato"/>
              <a:sym typeface="Lato"/>
            </a:endParaRPr>
          </a:p>
        </p:txBody>
      </p:sp>
      <p:sp>
        <p:nvSpPr>
          <p:cNvPr id="140" name="Google Shape;140;p16"/>
          <p:cNvSpPr/>
          <p:nvPr/>
        </p:nvSpPr>
        <p:spPr>
          <a:xfrm>
            <a:off x="0" y="4617720"/>
            <a:ext cx="7315200" cy="316800"/>
          </a:xfrm>
          <a:prstGeom prst="homePlate">
            <a:avLst>
              <a:gd fmla="val 50000" name="adj"/>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Timeline</a:t>
            </a:r>
            <a:endParaRPr>
              <a:latin typeface="Lato"/>
              <a:ea typeface="Lato"/>
              <a:cs typeface="Lato"/>
              <a:sym typeface="Lato"/>
            </a:endParaRPr>
          </a:p>
        </p:txBody>
      </p:sp>
      <p:sp>
        <p:nvSpPr>
          <p:cNvPr id="141" name="Google Shape;141;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7"/>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47" name="Google Shape;147;p17"/>
          <p:cNvSpPr txBox="1"/>
          <p:nvPr>
            <p:ph idx="1" type="body"/>
          </p:nvPr>
        </p:nvSpPr>
        <p:spPr>
          <a:xfrm>
            <a:off x="3319125" y="4127325"/>
            <a:ext cx="2444100" cy="33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000000"/>
                </a:solidFill>
              </a:rPr>
              <a:t>Modern golf coaching technology [x] </a:t>
            </a:r>
            <a:endParaRPr sz="1800"/>
          </a:p>
        </p:txBody>
      </p:sp>
      <p:pic>
        <p:nvPicPr>
          <p:cNvPr id="148" name="Google Shape;148;p17"/>
          <p:cNvPicPr preferRelativeResize="0"/>
          <p:nvPr/>
        </p:nvPicPr>
        <p:blipFill>
          <a:blip r:embed="rId3">
            <a:alphaModFix/>
          </a:blip>
          <a:stretch>
            <a:fillRect/>
          </a:stretch>
        </p:blipFill>
        <p:spPr>
          <a:xfrm>
            <a:off x="3225826" y="1317925"/>
            <a:ext cx="2627100" cy="2809399"/>
          </a:xfrm>
          <a:prstGeom prst="rect">
            <a:avLst/>
          </a:prstGeom>
          <a:noFill/>
          <a:ln>
            <a:noFill/>
          </a:ln>
          <a:effectLst>
            <a:outerShdw blurRad="57150" rotWithShape="0" algn="bl" dir="5400000" dist="19050">
              <a:srgbClr val="000000">
                <a:alpha val="50000"/>
              </a:srgbClr>
            </a:outerShdw>
          </a:effectLst>
        </p:spPr>
      </p:pic>
      <p:pic>
        <p:nvPicPr>
          <p:cNvPr id="149" name="Google Shape;149;p17"/>
          <p:cNvPicPr preferRelativeResize="0"/>
          <p:nvPr/>
        </p:nvPicPr>
        <p:blipFill>
          <a:blip r:embed="rId4">
            <a:alphaModFix/>
          </a:blip>
          <a:stretch>
            <a:fillRect/>
          </a:stretch>
        </p:blipFill>
        <p:spPr>
          <a:xfrm>
            <a:off x="133675" y="1588430"/>
            <a:ext cx="2953652" cy="1969101"/>
          </a:xfrm>
          <a:prstGeom prst="rect">
            <a:avLst/>
          </a:prstGeom>
          <a:noFill/>
          <a:ln>
            <a:noFill/>
          </a:ln>
          <a:effectLst>
            <a:outerShdw blurRad="57150" rotWithShape="0" algn="bl" dir="5400000" dist="19050">
              <a:srgbClr val="000000">
                <a:alpha val="50000"/>
              </a:srgbClr>
            </a:outerShdw>
          </a:effectLst>
        </p:spPr>
      </p:pic>
      <p:sp>
        <p:nvSpPr>
          <p:cNvPr id="150" name="Google Shape;150;p17"/>
          <p:cNvSpPr txBox="1"/>
          <p:nvPr/>
        </p:nvSpPr>
        <p:spPr>
          <a:xfrm>
            <a:off x="677800" y="3557525"/>
            <a:ext cx="18654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Amateur Golf failures [x]</a:t>
            </a:r>
            <a:endParaRPr sz="1800">
              <a:latin typeface="Lato"/>
              <a:ea typeface="Lato"/>
              <a:cs typeface="Lato"/>
              <a:sym typeface="Lato"/>
            </a:endParaRPr>
          </a:p>
        </p:txBody>
      </p:sp>
      <p:pic>
        <p:nvPicPr>
          <p:cNvPr id="151" name="Google Shape;151;p17"/>
          <p:cNvPicPr preferRelativeResize="0"/>
          <p:nvPr/>
        </p:nvPicPr>
        <p:blipFill rotWithShape="1">
          <a:blip r:embed="rId5">
            <a:alphaModFix/>
          </a:blip>
          <a:srcRect b="0" l="14283" r="3153" t="0"/>
          <a:stretch/>
        </p:blipFill>
        <p:spPr>
          <a:xfrm>
            <a:off x="5991425" y="1657625"/>
            <a:ext cx="3022500" cy="1830700"/>
          </a:xfrm>
          <a:prstGeom prst="rect">
            <a:avLst/>
          </a:prstGeom>
          <a:noFill/>
          <a:ln>
            <a:noFill/>
          </a:ln>
          <a:effectLst>
            <a:outerShdw blurRad="57150" rotWithShape="0" algn="bl" dir="5400000" dist="19050">
              <a:srgbClr val="000000">
                <a:alpha val="50000"/>
              </a:srgbClr>
            </a:outerShdw>
          </a:effectLst>
        </p:spPr>
      </p:pic>
      <p:sp>
        <p:nvSpPr>
          <p:cNvPr id="152" name="Google Shape;152;p17"/>
          <p:cNvSpPr txBox="1"/>
          <p:nvPr>
            <p:ph idx="1" type="body"/>
          </p:nvPr>
        </p:nvSpPr>
        <p:spPr>
          <a:xfrm>
            <a:off x="6182725" y="3488325"/>
            <a:ext cx="2742300" cy="33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000000"/>
                </a:solidFill>
              </a:rPr>
              <a:t>Next-generation coaching application </a:t>
            </a:r>
            <a:r>
              <a:rPr lang="en" sz="1800">
                <a:solidFill>
                  <a:srgbClr val="000000"/>
                </a:solidFill>
              </a:rPr>
              <a:t>[x] </a:t>
            </a:r>
            <a:endParaRPr sz="1800"/>
          </a:p>
        </p:txBody>
      </p:sp>
      <p:sp>
        <p:nvSpPr>
          <p:cNvPr id="153" name="Google Shape;153;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Specs</a:t>
            </a:r>
            <a:endParaRPr/>
          </a:p>
        </p:txBody>
      </p:sp>
      <p:sp>
        <p:nvSpPr>
          <p:cNvPr id="159" name="Google Shape;159;p18"/>
          <p:cNvSpPr txBox="1"/>
          <p:nvPr/>
        </p:nvSpPr>
        <p:spPr>
          <a:xfrm>
            <a:off x="6613950" y="2913000"/>
            <a:ext cx="2196900" cy="6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5-Hour Battery Life</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Rechargeable</a:t>
            </a:r>
            <a:endParaRPr sz="1800">
              <a:latin typeface="Lato"/>
              <a:ea typeface="Lato"/>
              <a:cs typeface="Lato"/>
              <a:sym typeface="Lato"/>
            </a:endParaRPr>
          </a:p>
        </p:txBody>
      </p:sp>
      <p:sp>
        <p:nvSpPr>
          <p:cNvPr id="160" name="Google Shape;160;p18"/>
          <p:cNvSpPr txBox="1"/>
          <p:nvPr/>
        </p:nvSpPr>
        <p:spPr>
          <a:xfrm>
            <a:off x="6166825" y="1229575"/>
            <a:ext cx="2688600" cy="6141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latin typeface="Lato"/>
                <a:ea typeface="Lato"/>
                <a:cs typeface="Lato"/>
                <a:sym typeface="Lato"/>
              </a:rPr>
              <a:t>Accelerometer</a:t>
            </a:r>
            <a:endParaRPr sz="1800">
              <a:latin typeface="Lato"/>
              <a:ea typeface="Lato"/>
              <a:cs typeface="Lato"/>
              <a:sym typeface="Lato"/>
            </a:endParaRPr>
          </a:p>
          <a:p>
            <a:pPr indent="0" lvl="0" marL="457200" rtl="0" algn="l">
              <a:spcBef>
                <a:spcPts val="0"/>
              </a:spcBef>
              <a:spcAft>
                <a:spcPts val="0"/>
              </a:spcAft>
              <a:buNone/>
            </a:pPr>
            <a:r>
              <a:rPr lang="en" sz="1800">
                <a:latin typeface="Lato"/>
                <a:ea typeface="Lato"/>
                <a:cs typeface="Lato"/>
                <a:sym typeface="Lato"/>
              </a:rPr>
              <a:t>Magnetometer</a:t>
            </a:r>
            <a:endParaRPr sz="1800">
              <a:latin typeface="Lato"/>
              <a:ea typeface="Lato"/>
              <a:cs typeface="Lato"/>
              <a:sym typeface="Lato"/>
            </a:endParaRPr>
          </a:p>
        </p:txBody>
      </p:sp>
      <p:sp>
        <p:nvSpPr>
          <p:cNvPr id="161" name="Google Shape;161;p18"/>
          <p:cNvSpPr txBox="1"/>
          <p:nvPr/>
        </p:nvSpPr>
        <p:spPr>
          <a:xfrm>
            <a:off x="963775" y="2778763"/>
            <a:ext cx="1779000" cy="57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latin typeface="Lato"/>
                <a:ea typeface="Lato"/>
                <a:cs typeface="Lato"/>
                <a:sym typeface="Lato"/>
              </a:rPr>
              <a:t>Wireless Communication</a:t>
            </a:r>
            <a:endParaRPr sz="1800">
              <a:latin typeface="Lato"/>
              <a:ea typeface="Lato"/>
              <a:cs typeface="Lato"/>
              <a:sym typeface="Lato"/>
            </a:endParaRPr>
          </a:p>
        </p:txBody>
      </p:sp>
      <p:sp>
        <p:nvSpPr>
          <p:cNvPr id="162" name="Google Shape;162;p18"/>
          <p:cNvSpPr txBox="1"/>
          <p:nvPr/>
        </p:nvSpPr>
        <p:spPr>
          <a:xfrm>
            <a:off x="6625950" y="2185748"/>
            <a:ext cx="20205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Gyroscope</a:t>
            </a:r>
            <a:endParaRPr sz="1800">
              <a:latin typeface="Lato"/>
              <a:ea typeface="Lato"/>
              <a:cs typeface="Lato"/>
              <a:sym typeface="Lato"/>
            </a:endParaRPr>
          </a:p>
        </p:txBody>
      </p:sp>
      <p:sp>
        <p:nvSpPr>
          <p:cNvPr id="163" name="Google Shape;163;p18"/>
          <p:cNvSpPr txBox="1"/>
          <p:nvPr/>
        </p:nvSpPr>
        <p:spPr>
          <a:xfrm>
            <a:off x="688275" y="1711598"/>
            <a:ext cx="2020500" cy="357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latin typeface="Lato"/>
                <a:ea typeface="Lato"/>
                <a:cs typeface="Lato"/>
                <a:sym typeface="Lato"/>
              </a:rPr>
              <a:t>Controlled by app</a:t>
            </a:r>
            <a:endParaRPr sz="1800">
              <a:latin typeface="Lato"/>
              <a:ea typeface="Lato"/>
              <a:cs typeface="Lato"/>
              <a:sym typeface="Lato"/>
            </a:endParaRPr>
          </a:p>
        </p:txBody>
      </p:sp>
      <p:pic>
        <p:nvPicPr>
          <p:cNvPr id="164" name="Google Shape;164;p18"/>
          <p:cNvPicPr preferRelativeResize="0"/>
          <p:nvPr/>
        </p:nvPicPr>
        <p:blipFill>
          <a:blip r:embed="rId3">
            <a:alphaModFix/>
          </a:blip>
          <a:stretch>
            <a:fillRect/>
          </a:stretch>
        </p:blipFill>
        <p:spPr>
          <a:xfrm rot="10800000">
            <a:off x="3228625" y="1225686"/>
            <a:ext cx="2688525" cy="2051901"/>
          </a:xfrm>
          <a:prstGeom prst="rect">
            <a:avLst/>
          </a:prstGeom>
          <a:noFill/>
          <a:ln>
            <a:noFill/>
          </a:ln>
        </p:spPr>
      </p:pic>
      <p:pic>
        <p:nvPicPr>
          <p:cNvPr id="165" name="Google Shape;165;p18"/>
          <p:cNvPicPr preferRelativeResize="0"/>
          <p:nvPr/>
        </p:nvPicPr>
        <p:blipFill>
          <a:blip r:embed="rId4">
            <a:alphaModFix/>
          </a:blip>
          <a:stretch>
            <a:fillRect/>
          </a:stretch>
        </p:blipFill>
        <p:spPr>
          <a:xfrm>
            <a:off x="3940459" y="3306550"/>
            <a:ext cx="1266683" cy="1836949"/>
          </a:xfrm>
          <a:prstGeom prst="rect">
            <a:avLst/>
          </a:prstGeom>
          <a:noFill/>
          <a:ln>
            <a:noFill/>
          </a:ln>
        </p:spPr>
      </p:pic>
      <p:pic>
        <p:nvPicPr>
          <p:cNvPr id="166" name="Google Shape;166;p18"/>
          <p:cNvPicPr preferRelativeResize="0"/>
          <p:nvPr/>
        </p:nvPicPr>
        <p:blipFill>
          <a:blip r:embed="rId5">
            <a:alphaModFix/>
          </a:blip>
          <a:stretch>
            <a:fillRect/>
          </a:stretch>
        </p:blipFill>
        <p:spPr>
          <a:xfrm>
            <a:off x="2540975" y="1516175"/>
            <a:ext cx="746900" cy="748750"/>
          </a:xfrm>
          <a:prstGeom prst="rect">
            <a:avLst/>
          </a:prstGeom>
          <a:noFill/>
          <a:ln>
            <a:noFill/>
          </a:ln>
        </p:spPr>
      </p:pic>
      <p:pic>
        <p:nvPicPr>
          <p:cNvPr id="167" name="Google Shape;167;p18"/>
          <p:cNvPicPr preferRelativeResize="0"/>
          <p:nvPr/>
        </p:nvPicPr>
        <p:blipFill>
          <a:blip r:embed="rId6">
            <a:alphaModFix/>
          </a:blip>
          <a:stretch>
            <a:fillRect/>
          </a:stretch>
        </p:blipFill>
        <p:spPr>
          <a:xfrm>
            <a:off x="5917162" y="2836160"/>
            <a:ext cx="675725" cy="677580"/>
          </a:xfrm>
          <a:prstGeom prst="rect">
            <a:avLst/>
          </a:prstGeom>
          <a:noFill/>
          <a:ln>
            <a:noFill/>
          </a:ln>
        </p:spPr>
      </p:pic>
      <p:pic>
        <p:nvPicPr>
          <p:cNvPr id="168" name="Google Shape;168;p18"/>
          <p:cNvPicPr preferRelativeResize="0"/>
          <p:nvPr/>
        </p:nvPicPr>
        <p:blipFill>
          <a:blip r:embed="rId7">
            <a:alphaModFix/>
          </a:blip>
          <a:stretch>
            <a:fillRect/>
          </a:stretch>
        </p:blipFill>
        <p:spPr>
          <a:xfrm>
            <a:off x="5950212" y="1198750"/>
            <a:ext cx="675750" cy="675750"/>
          </a:xfrm>
          <a:prstGeom prst="rect">
            <a:avLst/>
          </a:prstGeom>
          <a:noFill/>
          <a:ln>
            <a:noFill/>
          </a:ln>
        </p:spPr>
      </p:pic>
      <p:pic>
        <p:nvPicPr>
          <p:cNvPr id="169" name="Google Shape;169;p18"/>
          <p:cNvPicPr preferRelativeResize="0"/>
          <p:nvPr/>
        </p:nvPicPr>
        <p:blipFill>
          <a:blip r:embed="rId8">
            <a:alphaModFix/>
          </a:blip>
          <a:stretch>
            <a:fillRect/>
          </a:stretch>
        </p:blipFill>
        <p:spPr>
          <a:xfrm>
            <a:off x="2576562" y="2729048"/>
            <a:ext cx="675725" cy="675725"/>
          </a:xfrm>
          <a:prstGeom prst="rect">
            <a:avLst/>
          </a:prstGeom>
          <a:noFill/>
          <a:ln>
            <a:noFill/>
          </a:ln>
        </p:spPr>
      </p:pic>
      <p:pic>
        <p:nvPicPr>
          <p:cNvPr id="170" name="Google Shape;170;p18"/>
          <p:cNvPicPr preferRelativeResize="0"/>
          <p:nvPr/>
        </p:nvPicPr>
        <p:blipFill>
          <a:blip r:embed="rId9">
            <a:alphaModFix/>
          </a:blip>
          <a:stretch>
            <a:fillRect/>
          </a:stretch>
        </p:blipFill>
        <p:spPr>
          <a:xfrm>
            <a:off x="5998972" y="2076555"/>
            <a:ext cx="578239" cy="576300"/>
          </a:xfrm>
          <a:prstGeom prst="rect">
            <a:avLst/>
          </a:prstGeom>
          <a:noFill/>
          <a:ln>
            <a:noFill/>
          </a:ln>
        </p:spPr>
      </p:pic>
      <p:sp>
        <p:nvSpPr>
          <p:cNvPr id="171" name="Google Shape;171;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Overview</a:t>
            </a:r>
            <a:endParaRPr/>
          </a:p>
        </p:txBody>
      </p:sp>
      <p:pic>
        <p:nvPicPr>
          <p:cNvPr id="177" name="Google Shape;177;p19"/>
          <p:cNvPicPr preferRelativeResize="0"/>
          <p:nvPr/>
        </p:nvPicPr>
        <p:blipFill rotWithShape="1">
          <a:blip r:embed="rId3">
            <a:alphaModFix/>
          </a:blip>
          <a:srcRect b="0" l="0" r="0" t="0"/>
          <a:stretch/>
        </p:blipFill>
        <p:spPr>
          <a:xfrm>
            <a:off x="541138" y="1381130"/>
            <a:ext cx="8366533" cy="3663420"/>
          </a:xfrm>
          <a:prstGeom prst="rect">
            <a:avLst/>
          </a:prstGeom>
          <a:noFill/>
          <a:ln>
            <a:noFill/>
          </a:ln>
        </p:spPr>
      </p:pic>
      <p:sp>
        <p:nvSpPr>
          <p:cNvPr id="178" name="Google Shape;178;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 - Technical</a:t>
            </a:r>
            <a:endParaRPr/>
          </a:p>
        </p:txBody>
      </p:sp>
      <p:sp>
        <p:nvSpPr>
          <p:cNvPr id="184" name="Google Shape;184;p20"/>
          <p:cNvSpPr txBox="1"/>
          <p:nvPr>
            <p:ph idx="1" type="body"/>
          </p:nvPr>
        </p:nvSpPr>
        <p:spPr>
          <a:xfrm>
            <a:off x="-5810925" y="7357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Cheetham P. (2014) The relationship of club handle twist velocity to selected biomechanical characteristics of the golf drive.  Doctoral dissertation.  http://gradworks.umi.com/36/32/3632464.html</a:t>
            </a:r>
            <a:endParaRPr/>
          </a:p>
          <a:p>
            <a:pPr indent="0" lvl="0" marL="0" rtl="0" algn="l">
              <a:spcBef>
                <a:spcPts val="1600"/>
              </a:spcBef>
              <a:spcAft>
                <a:spcPts val="0"/>
              </a:spcAft>
              <a:buNone/>
            </a:pPr>
            <a:r>
              <a:rPr lang="en"/>
              <a:t>Human-Media Interaction - Scientific Figure on ResearchGate. Available from: https://www.researchgate.net/The-users-hand-with-the-three-axes-and-the-names-of-the-orientation-around-these-axes_fig17_46720588 [accessed 1 Oct, 2018]</a:t>
            </a:r>
            <a:endParaRPr/>
          </a:p>
          <a:p>
            <a:pPr indent="0" lvl="0" marL="0" rtl="0" algn="l">
              <a:spcBef>
                <a:spcPts val="1600"/>
              </a:spcBef>
              <a:spcAft>
                <a:spcPts val="1600"/>
              </a:spcAft>
              <a:buNone/>
            </a:pPr>
            <a:r>
              <a:rPr lang="en"/>
              <a:t>http://synapsebristol.blogspot.com/2012/12/batteries-breakthrough.html</a:t>
            </a:r>
            <a:endParaRPr/>
          </a:p>
        </p:txBody>
      </p:sp>
      <p:pic>
        <p:nvPicPr>
          <p:cNvPr id="185" name="Google Shape;185;p20"/>
          <p:cNvPicPr preferRelativeResize="0"/>
          <p:nvPr/>
        </p:nvPicPr>
        <p:blipFill>
          <a:blip r:embed="rId3">
            <a:alphaModFix/>
          </a:blip>
          <a:stretch>
            <a:fillRect/>
          </a:stretch>
        </p:blipFill>
        <p:spPr>
          <a:xfrm>
            <a:off x="562000" y="1472600"/>
            <a:ext cx="1743076" cy="2198299"/>
          </a:xfrm>
          <a:prstGeom prst="rect">
            <a:avLst/>
          </a:prstGeom>
          <a:noFill/>
          <a:ln>
            <a:noFill/>
          </a:ln>
          <a:effectLst>
            <a:outerShdw blurRad="57150" rotWithShape="0" algn="bl" dir="5400000" dist="19050">
              <a:srgbClr val="000000">
                <a:alpha val="50000"/>
              </a:srgbClr>
            </a:outerShdw>
          </a:effectLst>
        </p:spPr>
      </p:pic>
      <p:pic>
        <p:nvPicPr>
          <p:cNvPr id="186" name="Google Shape;186;p20"/>
          <p:cNvPicPr preferRelativeResize="0"/>
          <p:nvPr/>
        </p:nvPicPr>
        <p:blipFill>
          <a:blip r:embed="rId4">
            <a:alphaModFix/>
          </a:blip>
          <a:stretch>
            <a:fillRect/>
          </a:stretch>
        </p:blipFill>
        <p:spPr>
          <a:xfrm>
            <a:off x="6366050" y="1409800"/>
            <a:ext cx="2261100" cy="2261100"/>
          </a:xfrm>
          <a:prstGeom prst="rect">
            <a:avLst/>
          </a:prstGeom>
          <a:noFill/>
          <a:ln>
            <a:noFill/>
          </a:ln>
          <a:effectLst>
            <a:outerShdw blurRad="57150" rotWithShape="0" algn="bl" dir="5400000" dist="19050">
              <a:srgbClr val="000000">
                <a:alpha val="50000"/>
              </a:srgbClr>
            </a:outerShdw>
          </a:effectLst>
        </p:spPr>
      </p:pic>
      <p:pic>
        <p:nvPicPr>
          <p:cNvPr id="187" name="Google Shape;187;p20"/>
          <p:cNvPicPr preferRelativeResize="0"/>
          <p:nvPr/>
        </p:nvPicPr>
        <p:blipFill rotWithShape="1">
          <a:blip r:embed="rId5">
            <a:alphaModFix/>
          </a:blip>
          <a:srcRect b="43810" l="0" r="0" t="0"/>
          <a:stretch/>
        </p:blipFill>
        <p:spPr>
          <a:xfrm>
            <a:off x="3108225" y="1472600"/>
            <a:ext cx="2607076" cy="2198299"/>
          </a:xfrm>
          <a:prstGeom prst="rect">
            <a:avLst/>
          </a:prstGeom>
          <a:noFill/>
          <a:ln>
            <a:noFill/>
          </a:ln>
          <a:effectLst>
            <a:outerShdw blurRad="57150" rotWithShape="0" algn="bl" dir="5400000" dist="19050">
              <a:srgbClr val="000000">
                <a:alpha val="50000"/>
              </a:srgbClr>
            </a:outerShdw>
          </a:effectLst>
        </p:spPr>
      </p:pic>
      <p:sp>
        <p:nvSpPr>
          <p:cNvPr id="188" name="Google Shape;188;p20"/>
          <p:cNvSpPr/>
          <p:nvPr/>
        </p:nvSpPr>
        <p:spPr>
          <a:xfrm>
            <a:off x="3778454" y="2168193"/>
            <a:ext cx="1823100" cy="279600"/>
          </a:xfrm>
          <a:prstGeom prst="lef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Average Width</a:t>
            </a:r>
            <a:endParaRPr b="1" sz="1800">
              <a:solidFill>
                <a:srgbClr val="FFFFFF"/>
              </a:solidFill>
            </a:endParaRPr>
          </a:p>
        </p:txBody>
      </p:sp>
      <p:sp>
        <p:nvSpPr>
          <p:cNvPr id="189" name="Google Shape;189;p20"/>
          <p:cNvSpPr txBox="1"/>
          <p:nvPr/>
        </p:nvSpPr>
        <p:spPr>
          <a:xfrm>
            <a:off x="243725" y="3670900"/>
            <a:ext cx="2379600" cy="2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Accurate Hand Orientation [X]</a:t>
            </a:r>
            <a:endParaRPr sz="1800">
              <a:latin typeface="Lato"/>
              <a:ea typeface="Lato"/>
              <a:cs typeface="Lato"/>
              <a:sym typeface="Lato"/>
            </a:endParaRPr>
          </a:p>
        </p:txBody>
      </p:sp>
      <p:sp>
        <p:nvSpPr>
          <p:cNvPr id="190" name="Google Shape;190;p20"/>
          <p:cNvSpPr txBox="1"/>
          <p:nvPr/>
        </p:nvSpPr>
        <p:spPr>
          <a:xfrm>
            <a:off x="3221950" y="3670900"/>
            <a:ext cx="2379600" cy="2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Wireless Communication [X]</a:t>
            </a:r>
            <a:endParaRPr sz="1800">
              <a:latin typeface="Lato"/>
              <a:ea typeface="Lato"/>
              <a:cs typeface="Lato"/>
              <a:sym typeface="Lato"/>
            </a:endParaRPr>
          </a:p>
        </p:txBody>
      </p:sp>
      <p:sp>
        <p:nvSpPr>
          <p:cNvPr id="191" name="Google Shape;191;p20"/>
          <p:cNvSpPr txBox="1"/>
          <p:nvPr/>
        </p:nvSpPr>
        <p:spPr>
          <a:xfrm>
            <a:off x="6107900" y="3670900"/>
            <a:ext cx="2777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Comfortable and Unobtrusive [X]</a:t>
            </a:r>
            <a:endParaRPr sz="1800">
              <a:latin typeface="Lato"/>
              <a:ea typeface="Lato"/>
              <a:cs typeface="Lato"/>
              <a:sym typeface="Lato"/>
            </a:endParaRPr>
          </a:p>
        </p:txBody>
      </p:sp>
      <p:sp>
        <p:nvSpPr>
          <p:cNvPr id="192" name="Google Shape;192;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 - Technical</a:t>
            </a:r>
            <a:endParaRPr/>
          </a:p>
        </p:txBody>
      </p:sp>
      <p:pic>
        <p:nvPicPr>
          <p:cNvPr id="198" name="Google Shape;198;p21"/>
          <p:cNvPicPr preferRelativeResize="0"/>
          <p:nvPr/>
        </p:nvPicPr>
        <p:blipFill rotWithShape="1">
          <a:blip r:embed="rId3">
            <a:alphaModFix/>
          </a:blip>
          <a:srcRect b="22185" l="18632" r="-1592" t="0"/>
          <a:stretch/>
        </p:blipFill>
        <p:spPr>
          <a:xfrm>
            <a:off x="1260625" y="2064000"/>
            <a:ext cx="3482825" cy="1707450"/>
          </a:xfrm>
          <a:prstGeom prst="rect">
            <a:avLst/>
          </a:prstGeom>
          <a:noFill/>
          <a:ln>
            <a:noFill/>
          </a:ln>
          <a:effectLst>
            <a:outerShdw blurRad="57150" rotWithShape="0" algn="bl" dir="5400000" dist="19050">
              <a:srgbClr val="000000">
                <a:alpha val="50000"/>
              </a:srgbClr>
            </a:outerShdw>
          </a:effectLst>
        </p:spPr>
      </p:pic>
      <p:pic>
        <p:nvPicPr>
          <p:cNvPr id="199" name="Google Shape;199;p21"/>
          <p:cNvPicPr preferRelativeResize="0"/>
          <p:nvPr/>
        </p:nvPicPr>
        <p:blipFill>
          <a:blip r:embed="rId4">
            <a:alphaModFix/>
          </a:blip>
          <a:stretch>
            <a:fillRect/>
          </a:stretch>
        </p:blipFill>
        <p:spPr>
          <a:xfrm>
            <a:off x="5454913" y="1773225"/>
            <a:ext cx="2323525" cy="1998225"/>
          </a:xfrm>
          <a:prstGeom prst="rect">
            <a:avLst/>
          </a:prstGeom>
          <a:noFill/>
          <a:ln>
            <a:noFill/>
          </a:ln>
          <a:effectLst>
            <a:outerShdw blurRad="57150" rotWithShape="0" algn="bl" dir="5400000" dist="19050">
              <a:srgbClr val="000000">
                <a:alpha val="50000"/>
              </a:srgbClr>
            </a:outerShdw>
          </a:effectLst>
        </p:spPr>
      </p:pic>
      <p:sp>
        <p:nvSpPr>
          <p:cNvPr id="200" name="Google Shape;200;p21"/>
          <p:cNvSpPr txBox="1"/>
          <p:nvPr/>
        </p:nvSpPr>
        <p:spPr>
          <a:xfrm>
            <a:off x="5426875" y="3842775"/>
            <a:ext cx="2379600" cy="27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Portable [X]</a:t>
            </a:r>
            <a:endParaRPr sz="1800">
              <a:latin typeface="Lato"/>
              <a:ea typeface="Lato"/>
              <a:cs typeface="Lato"/>
              <a:sym typeface="Lato"/>
            </a:endParaRPr>
          </a:p>
        </p:txBody>
      </p:sp>
      <p:sp>
        <p:nvSpPr>
          <p:cNvPr id="201" name="Google Shape;201;p21"/>
          <p:cNvSpPr txBox="1"/>
          <p:nvPr/>
        </p:nvSpPr>
        <p:spPr>
          <a:xfrm>
            <a:off x="1812238" y="3842775"/>
            <a:ext cx="2379600" cy="27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Intuitive Display [X]</a:t>
            </a:r>
            <a:endParaRPr sz="1800">
              <a:latin typeface="Lato"/>
              <a:ea typeface="Lato"/>
              <a:cs typeface="Lato"/>
              <a:sym typeface="Lato"/>
            </a:endParaRPr>
          </a:p>
        </p:txBody>
      </p:sp>
      <p:sp>
        <p:nvSpPr>
          <p:cNvPr id="202" name="Google Shape;202;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